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 autoCompressPictures="0">
  <p:sldMasterIdLst>
    <p:sldMasterId id="2147483649" r:id="rId1"/>
  </p:sldMasterIdLst>
  <p:notesMasterIdLst>
    <p:notesMasterId r:id="rId19"/>
  </p:notesMasterIdLst>
  <p:handoutMasterIdLst>
    <p:handoutMasterId r:id="rId20"/>
  </p:handoutMasterIdLst>
  <p:sldIdLst>
    <p:sldId id="286" r:id="rId2"/>
    <p:sldId id="293" r:id="rId3"/>
    <p:sldId id="294" r:id="rId4"/>
    <p:sldId id="295" r:id="rId5"/>
    <p:sldId id="297" r:id="rId6"/>
    <p:sldId id="298" r:id="rId7"/>
    <p:sldId id="300" r:id="rId8"/>
    <p:sldId id="321" r:id="rId9"/>
    <p:sldId id="303" r:id="rId10"/>
    <p:sldId id="315" r:id="rId11"/>
    <p:sldId id="306" r:id="rId12"/>
    <p:sldId id="311" r:id="rId13"/>
    <p:sldId id="308" r:id="rId14"/>
    <p:sldId id="319" r:id="rId15"/>
    <p:sldId id="317" r:id="rId16"/>
    <p:sldId id="318" r:id="rId17"/>
    <p:sldId id="310" r:id="rId18"/>
  </p:sldIdLst>
  <p:sldSz cx="9144000" cy="6858000" type="screen4x3"/>
  <p:notesSz cx="6858000" cy="9144000"/>
  <p:defaultTextStyle>
    <a:defPPr>
      <a:defRPr lang="en-US"/>
    </a:defPPr>
    <a:lvl1pPr algn="l" rtl="0" fontAlgn="base" hangingPunct="0">
      <a:spcBef>
        <a:spcPct val="0"/>
      </a:spcBef>
      <a:spcAft>
        <a:spcPct val="0"/>
      </a:spcAft>
      <a:defRPr sz="2400" kern="1200">
        <a:solidFill>
          <a:srgbClr val="00293D"/>
        </a:solidFill>
        <a:latin typeface="Arial" charset="0"/>
        <a:ea typeface="ＭＳ Ｐゴシック" charset="0"/>
        <a:cs typeface="ＭＳ Ｐゴシック" charset="0"/>
        <a:sym typeface="Arial" charset="0"/>
      </a:defRPr>
    </a:lvl1pPr>
    <a:lvl2pPr marL="457200" algn="l" rtl="0" fontAlgn="base" hangingPunct="0">
      <a:spcBef>
        <a:spcPct val="0"/>
      </a:spcBef>
      <a:spcAft>
        <a:spcPct val="0"/>
      </a:spcAft>
      <a:defRPr sz="2400" kern="1200">
        <a:solidFill>
          <a:srgbClr val="00293D"/>
        </a:solidFill>
        <a:latin typeface="Arial" charset="0"/>
        <a:ea typeface="ＭＳ Ｐゴシック" charset="0"/>
        <a:cs typeface="ＭＳ Ｐゴシック" charset="0"/>
        <a:sym typeface="Arial" charset="0"/>
      </a:defRPr>
    </a:lvl2pPr>
    <a:lvl3pPr marL="914400" algn="l" rtl="0" fontAlgn="base" hangingPunct="0">
      <a:spcBef>
        <a:spcPct val="0"/>
      </a:spcBef>
      <a:spcAft>
        <a:spcPct val="0"/>
      </a:spcAft>
      <a:defRPr sz="2400" kern="1200">
        <a:solidFill>
          <a:srgbClr val="00293D"/>
        </a:solidFill>
        <a:latin typeface="Arial" charset="0"/>
        <a:ea typeface="ＭＳ Ｐゴシック" charset="0"/>
        <a:cs typeface="ＭＳ Ｐゴシック" charset="0"/>
        <a:sym typeface="Arial" charset="0"/>
      </a:defRPr>
    </a:lvl3pPr>
    <a:lvl4pPr marL="1371600" algn="l" rtl="0" fontAlgn="base" hangingPunct="0">
      <a:spcBef>
        <a:spcPct val="0"/>
      </a:spcBef>
      <a:spcAft>
        <a:spcPct val="0"/>
      </a:spcAft>
      <a:defRPr sz="2400" kern="1200">
        <a:solidFill>
          <a:srgbClr val="00293D"/>
        </a:solidFill>
        <a:latin typeface="Arial" charset="0"/>
        <a:ea typeface="ＭＳ Ｐゴシック" charset="0"/>
        <a:cs typeface="ＭＳ Ｐゴシック" charset="0"/>
        <a:sym typeface="Arial" charset="0"/>
      </a:defRPr>
    </a:lvl4pPr>
    <a:lvl5pPr marL="1828800" algn="l" rtl="0" fontAlgn="base" hangingPunct="0">
      <a:spcBef>
        <a:spcPct val="0"/>
      </a:spcBef>
      <a:spcAft>
        <a:spcPct val="0"/>
      </a:spcAft>
      <a:defRPr sz="2400" kern="1200">
        <a:solidFill>
          <a:srgbClr val="00293D"/>
        </a:solidFill>
        <a:latin typeface="Arial" charset="0"/>
        <a:ea typeface="ＭＳ Ｐゴシック" charset="0"/>
        <a:cs typeface="ＭＳ Ｐゴシック" charset="0"/>
        <a:sym typeface="Arial" charset="0"/>
      </a:defRPr>
    </a:lvl5pPr>
    <a:lvl6pPr marL="2286000" algn="l" defTabSz="457200" rtl="0" eaLnBrk="1" latinLnBrk="0" hangingPunct="1">
      <a:defRPr sz="2400" kern="1200">
        <a:solidFill>
          <a:srgbClr val="00293D"/>
        </a:solidFill>
        <a:latin typeface="Arial" charset="0"/>
        <a:ea typeface="ＭＳ Ｐゴシック" charset="0"/>
        <a:cs typeface="ＭＳ Ｐゴシック" charset="0"/>
        <a:sym typeface="Arial" charset="0"/>
      </a:defRPr>
    </a:lvl6pPr>
    <a:lvl7pPr marL="2743200" algn="l" defTabSz="457200" rtl="0" eaLnBrk="1" latinLnBrk="0" hangingPunct="1">
      <a:defRPr sz="2400" kern="1200">
        <a:solidFill>
          <a:srgbClr val="00293D"/>
        </a:solidFill>
        <a:latin typeface="Arial" charset="0"/>
        <a:ea typeface="ＭＳ Ｐゴシック" charset="0"/>
        <a:cs typeface="ＭＳ Ｐゴシック" charset="0"/>
        <a:sym typeface="Arial" charset="0"/>
      </a:defRPr>
    </a:lvl7pPr>
    <a:lvl8pPr marL="3200400" algn="l" defTabSz="457200" rtl="0" eaLnBrk="1" latinLnBrk="0" hangingPunct="1">
      <a:defRPr sz="2400" kern="1200">
        <a:solidFill>
          <a:srgbClr val="00293D"/>
        </a:solidFill>
        <a:latin typeface="Arial" charset="0"/>
        <a:ea typeface="ＭＳ Ｐゴシック" charset="0"/>
        <a:cs typeface="ＭＳ Ｐゴシック" charset="0"/>
        <a:sym typeface="Arial" charset="0"/>
      </a:defRPr>
    </a:lvl8pPr>
    <a:lvl9pPr marL="3657600" algn="l" defTabSz="457200" rtl="0" eaLnBrk="1" latinLnBrk="0" hangingPunct="1">
      <a:defRPr sz="2400" kern="1200">
        <a:solidFill>
          <a:srgbClr val="00293D"/>
        </a:solidFill>
        <a:latin typeface="Arial" charset="0"/>
        <a:ea typeface="ＭＳ Ｐゴシック" charset="0"/>
        <a:cs typeface="ＭＳ Ｐゴシック" charset="0"/>
        <a:sym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687">
          <p15:clr>
            <a:srgbClr val="A4A3A4"/>
          </p15:clr>
        </p15:guide>
        <p15:guide id="2" pos="5423">
          <p15:clr>
            <a:srgbClr val="A4A3A4"/>
          </p15:clr>
        </p15:guide>
        <p15:guide id="3" pos="46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2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7" autoAdjust="0"/>
    <p:restoredTop sz="99736" autoAdjust="0"/>
  </p:normalViewPr>
  <p:slideViewPr>
    <p:cSldViewPr snapToObjects="1" showGuides="1">
      <p:cViewPr varScale="1">
        <p:scale>
          <a:sx n="108" d="100"/>
          <a:sy n="108" d="100"/>
        </p:scale>
        <p:origin x="1194" y="108"/>
      </p:cViewPr>
      <p:guideLst>
        <p:guide orient="horz" pos="2687"/>
        <p:guide pos="5423"/>
        <p:guide pos="4655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ＭＳ Ｐゴシック" pitchFamily="34" charset="-128"/>
                <a:cs typeface="+mn-cs"/>
                <a:sym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AB4CBBD-6D5C-F946-8CED-226441C78B5C}" type="datetimeFigureOut">
              <a:rPr lang="en-US"/>
              <a:pPr>
                <a:defRPr/>
              </a:pPr>
              <a:t>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ＭＳ Ｐゴシック" pitchFamily="34" charset="-128"/>
                <a:cs typeface="+mn-cs"/>
                <a:sym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A683041-F292-0E48-BD10-474B9BDF2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6287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074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>
                <a:sym typeface="Avenir" charset="0"/>
              </a:rPr>
              <a:t>Click to edit Master text styles</a:t>
            </a:r>
          </a:p>
          <a:p>
            <a:pPr lvl="1"/>
            <a:r>
              <a:rPr lang="en-US" noProof="0" smtClean="0">
                <a:sym typeface="Avenir" charset="0"/>
              </a:rPr>
              <a:t>Second level</a:t>
            </a:r>
          </a:p>
          <a:p>
            <a:pPr lvl="2"/>
            <a:r>
              <a:rPr lang="en-US" noProof="0" smtClean="0">
                <a:sym typeface="Avenir" charset="0"/>
              </a:rPr>
              <a:t>Third level</a:t>
            </a:r>
          </a:p>
          <a:p>
            <a:pPr lvl="3"/>
            <a:r>
              <a:rPr lang="en-US" noProof="0" smtClean="0">
                <a:sym typeface="Avenir" charset="0"/>
              </a:rPr>
              <a:t>Fourth level</a:t>
            </a:r>
          </a:p>
          <a:p>
            <a:pPr lvl="4"/>
            <a:r>
              <a:rPr lang="en-US" noProof="0" smtClean="0">
                <a:sym typeface="Avenir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20008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" charset="0"/>
        <a:ea typeface="ＭＳ Ｐゴシック" charset="0"/>
        <a:cs typeface="Avenir" charset="0"/>
        <a:sym typeface="Avenir" charset="0"/>
      </a:defRPr>
    </a:lvl1pPr>
    <a:lvl2pPr marL="2286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" charset="0"/>
        <a:ea typeface="Avenir" charset="0"/>
        <a:cs typeface="Avenir" charset="0"/>
        <a:sym typeface="Avenir" charset="0"/>
      </a:defRPr>
    </a:lvl2pPr>
    <a:lvl3pPr marL="4572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" charset="0"/>
        <a:ea typeface="Avenir" charset="0"/>
        <a:cs typeface="Avenir" charset="0"/>
        <a:sym typeface="Avenir" charset="0"/>
      </a:defRPr>
    </a:lvl3pPr>
    <a:lvl4pPr marL="6858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" charset="0"/>
        <a:ea typeface="Avenir" charset="0"/>
        <a:cs typeface="Avenir" charset="0"/>
        <a:sym typeface="Avenir" charset="0"/>
      </a:defRPr>
    </a:lvl4pPr>
    <a:lvl5pPr marL="9144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" charset="0"/>
        <a:ea typeface="Avenir" charset="0"/>
        <a:cs typeface="Avenir" charset="0"/>
        <a:sym typeface="Avenir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</a:t>
            </a:r>
            <a:endParaRPr lang="en-US" altLang="ja-JP"/>
          </a:p>
          <a:p>
            <a:pPr>
              <a:defRPr/>
            </a:pPr>
            <a:endParaRPr lang="en-US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30" tIns="44865" rIns="89730" bIns="44865"/>
          <a:lstStyle>
            <a:lvl1pPr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42950" indent="-28575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43000" indent="-22860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00200" indent="-22860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57400" indent="-22860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 eaLnBrk="1"/>
            <a:fld id="{918A0184-F575-854D-9BBF-AB1087F7C181}" type="slidenum">
              <a:rPr lang="en-US" sz="1200">
                <a:solidFill>
                  <a:schemeClr val="tx1"/>
                </a:solidFill>
                <a:cs typeface="Avenir" charset="0"/>
              </a:rPr>
              <a:pPr eaLnBrk="1"/>
              <a:t>1</a:t>
            </a:fld>
            <a:endParaRPr lang="en-US" sz="1200">
              <a:solidFill>
                <a:schemeClr val="tx1"/>
              </a:solidFill>
              <a:cs typeface="Aveni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422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30" tIns="44865" rIns="89730" bIns="44865"/>
          <a:lstStyle>
            <a:lvl1pPr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42950" indent="-28575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43000" indent="-22860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00200" indent="-22860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57400" indent="-22860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 eaLnBrk="1"/>
            <a:fld id="{EC1ECACC-6174-EB4A-AC84-25A17AF4D691}" type="slidenum">
              <a:rPr lang="en-US" sz="1200">
                <a:solidFill>
                  <a:schemeClr val="tx1"/>
                </a:solidFill>
                <a:cs typeface="Avenir" charset="0"/>
              </a:rPr>
              <a:pPr eaLnBrk="1"/>
              <a:t>4</a:t>
            </a:fld>
            <a:endParaRPr lang="en-US" sz="1200">
              <a:solidFill>
                <a:schemeClr val="tx1"/>
              </a:solidFill>
              <a:cs typeface="Aveni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781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Rot="1" noChangeAspect="1" noChangeArrowheads="1"/>
          </p:cNvSpPr>
          <p:nvPr>
            <p:ph type="sldImg"/>
          </p:nvPr>
        </p:nvSpPr>
        <p:spPr/>
      </p:sp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14400" eaLnBrk="1">
              <a:lnSpc>
                <a:spcPct val="100000"/>
              </a:lnSpc>
              <a:spcBef>
                <a:spcPts val="400"/>
              </a:spcBef>
              <a:defRPr/>
            </a:pPr>
            <a:r>
              <a:rPr lang="en-US" sz="1200" dirty="0" smtClean="0">
                <a:latin typeface="Arial" charset="0"/>
                <a:cs typeface="Arial" charset="0"/>
                <a:sym typeface="Arial" charset="0"/>
              </a:rPr>
              <a:t> Make sure All Inclusive Insurance is mandatory in price already!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16113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1D64D-4067-A440-9ED3-7B7549D98A04}" type="slidenum">
              <a:rPr lang="en-US"/>
              <a:pPr>
                <a:defRPr/>
              </a:pPr>
              <a:t>‹#›</a:t>
            </a:fld>
            <a:endParaRPr lang="en-US" sz="1400">
              <a:solidFill>
                <a:srgbClr val="3C3C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276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CDA81-1FD2-2646-97A6-A990AE763199}" type="slidenum">
              <a:rPr lang="en-US"/>
              <a:pPr>
                <a:defRPr/>
              </a:pPr>
              <a:t>‹#›</a:t>
            </a:fld>
            <a:endParaRPr lang="en-US" sz="1400">
              <a:solidFill>
                <a:srgbClr val="3C3C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736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177C3-C330-2D46-92C4-7EA394BE0657}" type="slidenum">
              <a:rPr lang="en-US"/>
              <a:pPr>
                <a:defRPr/>
              </a:pPr>
              <a:t>‹#›</a:t>
            </a:fld>
            <a:endParaRPr lang="en-US" sz="1400">
              <a:solidFill>
                <a:srgbClr val="3C3C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150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2886C-9461-C240-A726-BEB221DDE64D}" type="slidenum">
              <a:rPr lang="en-US"/>
              <a:pPr>
                <a:defRPr/>
              </a:pPr>
              <a:t>‹#›</a:t>
            </a:fld>
            <a:endParaRPr lang="en-US" sz="1400">
              <a:solidFill>
                <a:srgbClr val="3C3C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48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C5F22-1089-3A4A-8DA8-461A6E1D80D0}" type="slidenum">
              <a:rPr lang="en-US"/>
              <a:pPr>
                <a:defRPr/>
              </a:pPr>
              <a:t>‹#›</a:t>
            </a:fld>
            <a:endParaRPr lang="en-US" sz="1400">
              <a:solidFill>
                <a:srgbClr val="3C3C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903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2D4C2-5F01-2A4B-8F37-FFED07DF91C5}" type="slidenum">
              <a:rPr lang="en-US"/>
              <a:pPr>
                <a:defRPr/>
              </a:pPr>
              <a:t>‹#›</a:t>
            </a:fld>
            <a:endParaRPr lang="en-US" sz="1400">
              <a:solidFill>
                <a:srgbClr val="3C3C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283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111FA-7183-4A47-9630-B8ED5911BA6B}" type="slidenum">
              <a:rPr lang="en-US"/>
              <a:pPr>
                <a:defRPr/>
              </a:pPr>
              <a:t>‹#›</a:t>
            </a:fld>
            <a:endParaRPr lang="en-US" sz="1400">
              <a:solidFill>
                <a:srgbClr val="3C3C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129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F65FA-B145-8A45-929D-8EB107FECF43}" type="slidenum">
              <a:rPr lang="en-US"/>
              <a:pPr>
                <a:defRPr/>
              </a:pPr>
              <a:t>‹#›</a:t>
            </a:fld>
            <a:endParaRPr lang="en-US" sz="1400">
              <a:solidFill>
                <a:srgbClr val="3C3C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624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87EB0-5AAC-C14E-81C4-9F70BE01EE60}" type="slidenum">
              <a:rPr lang="en-US"/>
              <a:pPr>
                <a:defRPr/>
              </a:pPr>
              <a:t>‹#›</a:t>
            </a:fld>
            <a:endParaRPr lang="en-US" sz="1400">
              <a:solidFill>
                <a:srgbClr val="3C3C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873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3A5C5-4F26-5D42-96BC-8FFBD403CACB}" type="slidenum">
              <a:rPr lang="en-US"/>
              <a:pPr>
                <a:defRPr/>
              </a:pPr>
              <a:t>‹#›</a:t>
            </a:fld>
            <a:endParaRPr lang="en-US" sz="1400">
              <a:solidFill>
                <a:srgbClr val="3C3C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050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>
                <a:sym typeface="Helvetica" charset="0"/>
              </a:rPr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A13DC-E168-354F-9DE1-5FB567713185}" type="slidenum">
              <a:rPr lang="en-US"/>
              <a:pPr>
                <a:defRPr/>
              </a:pPr>
              <a:t>‹#›</a:t>
            </a:fld>
            <a:endParaRPr lang="en-US" sz="1400">
              <a:solidFill>
                <a:srgbClr val="3C3C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511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/>
          </p:cNvSpPr>
          <p:nvPr>
            <p:ph type="sldNum" sz="quarter" idx="2"/>
          </p:nvPr>
        </p:nvSpPr>
        <p:spPr bwMode="auto">
          <a:xfrm>
            <a:off x="7086600" y="6484938"/>
            <a:ext cx="1905000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45719" tIns="45719" rIns="45719" bIns="45719" numCol="1" anchor="ctr" anchorCtr="0" compatLnSpc="1">
            <a:prstTxWarp prst="textNoShape">
              <a:avLst/>
            </a:prstTxWarp>
          </a:bodyPr>
          <a:lstStyle>
            <a:lvl1pPr algn="r">
              <a:defRPr>
                <a:cs typeface="Arial" charset="0"/>
              </a:defRPr>
            </a:lvl1pPr>
          </a:lstStyle>
          <a:p>
            <a:pPr>
              <a:defRPr/>
            </a:pPr>
            <a:fld id="{0F4A7805-17C1-8549-8C75-1EE53BA289DA}" type="slidenum">
              <a:rPr lang="en-US"/>
              <a:pPr>
                <a:defRPr/>
              </a:pPr>
              <a:t>‹#›</a:t>
            </a:fld>
            <a:endParaRPr lang="en-US" sz="1400">
              <a:solidFill>
                <a:srgbClr val="3C3C3C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j-lt"/>
          <a:ea typeface="+mj-ea"/>
          <a:cs typeface="+mj-cs"/>
          <a:sym typeface="Helvetica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9pPr>
    </p:titleStyle>
    <p:bodyStyle>
      <a:lvl1pPr marL="342900" indent="-342900"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1pPr>
      <a:lvl2pPr marL="228600" indent="228600"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2pPr>
      <a:lvl3pPr marL="457200" indent="457200"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3pPr>
      <a:lvl4pPr marL="685800" indent="685800"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4pPr>
      <a:lvl5pPr marL="914400" indent="914400"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5pPr>
      <a:lvl6pPr marL="1371600"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6pPr>
      <a:lvl7pPr marL="1828800"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7pPr>
      <a:lvl8pPr marL="2286000"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8pPr>
      <a:lvl9pPr marL="2743200" algn="l" defTabSz="457200" rtl="0" eaLnBrk="1" fontAlgn="base" hangingPunct="1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emf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tmp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ftours.com/tour-website/1784241MR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7713"/>
            <a:ext cx="9144000" cy="558257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086600" y="2362200"/>
            <a:ext cx="11592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1784241MR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1"/>
          <p:cNvSpPr>
            <a:spLocks noChangeArrowheads="1"/>
          </p:cNvSpPr>
          <p:nvPr/>
        </p:nvSpPr>
        <p:spPr bwMode="auto">
          <a:xfrm>
            <a:off x="5105400" y="3044525"/>
            <a:ext cx="3425826" cy="267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400" b="1" dirty="0" smtClean="0">
                <a:latin typeface="Garamond" panose="02020404030301010803" pitchFamily="18" charset="0"/>
                <a:cs typeface="Arial"/>
              </a:rPr>
              <a:t>Spending Money </a:t>
            </a:r>
          </a:p>
          <a:p>
            <a:pPr>
              <a:lnSpc>
                <a:spcPct val="120000"/>
              </a:lnSpc>
              <a:defRPr/>
            </a:pPr>
            <a:r>
              <a:rPr lang="en-US" sz="1400" dirty="0" smtClean="0">
                <a:latin typeface="Garamond" panose="02020404030301010803" pitchFamily="18" charset="0"/>
                <a:cs typeface="Arial" charset="0"/>
              </a:rPr>
              <a:t>For additional tour experiences, free time activities, souvenirs, beverages, lunches and snacks ($30–$65 per day)</a:t>
            </a:r>
            <a:endParaRPr lang="en-US" sz="1400" dirty="0">
              <a:latin typeface="Garamond" panose="02020404030301010803" pitchFamily="18" charset="0"/>
              <a:cs typeface="Arial" charset="0"/>
            </a:endParaRPr>
          </a:p>
          <a:p>
            <a:pPr>
              <a:lnSpc>
                <a:spcPct val="120000"/>
              </a:lnSpc>
              <a:defRPr/>
            </a:pPr>
            <a:endParaRPr lang="en-US" sz="1400" dirty="0">
              <a:latin typeface="Garamond" panose="02020404030301010803" pitchFamily="18" charset="0"/>
              <a:cs typeface="Arial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b="1" dirty="0" smtClean="0">
                <a:latin typeface="Garamond" panose="02020404030301010803" pitchFamily="18" charset="0"/>
                <a:cs typeface="Arial"/>
              </a:rPr>
              <a:t>Tips </a:t>
            </a:r>
          </a:p>
          <a:p>
            <a:pPr>
              <a:lnSpc>
                <a:spcPct val="120000"/>
              </a:lnSpc>
              <a:defRPr/>
            </a:pPr>
            <a:r>
              <a:rPr lang="en-US" sz="1400" dirty="0" smtClean="0">
                <a:latin typeface="Garamond" panose="02020404030301010803" pitchFamily="18" charset="0"/>
                <a:cs typeface="Arial" charset="0"/>
              </a:rPr>
              <a:t>For your Tour Director, bus driver and local guides (around $10 per day)</a:t>
            </a:r>
            <a:endParaRPr lang="en-US" sz="1400" dirty="0">
              <a:latin typeface="Garamond" panose="02020404030301010803" pitchFamily="18" charset="0"/>
              <a:cs typeface="Arial" charset="0"/>
            </a:endParaRPr>
          </a:p>
          <a:p>
            <a:pPr>
              <a:lnSpc>
                <a:spcPct val="120000"/>
              </a:lnSpc>
              <a:defRPr/>
            </a:pPr>
            <a:endParaRPr lang="en-US" sz="1400" dirty="0" smtClean="0">
              <a:latin typeface="Garamond" panose="02020404030301010803" pitchFamily="18" charset="0"/>
              <a:cs typeface="Arial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b="1" dirty="0" smtClean="0">
                <a:latin typeface="Garamond" panose="02020404030301010803" pitchFamily="18" charset="0"/>
                <a:cs typeface="Arial"/>
              </a:rPr>
              <a:t>Passport and/or visa fees</a:t>
            </a:r>
            <a:endParaRPr lang="en-US" sz="1400" dirty="0" smtClean="0">
              <a:solidFill>
                <a:srgbClr val="FF0000"/>
              </a:solidFill>
              <a:latin typeface="Garamond" panose="02020404030301010803" pitchFamily="18" charset="0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8200" y="1068388"/>
            <a:ext cx="44196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kern="1000" spc="70" dirty="0" smtClean="0">
                <a:solidFill>
                  <a:schemeClr val="tx1"/>
                </a:solidFill>
                <a:latin typeface="Georgia"/>
                <a:cs typeface="Georgia"/>
              </a:rPr>
              <a:t>WHAT ARE YOU </a:t>
            </a:r>
          </a:p>
          <a:p>
            <a:pPr algn="ctr">
              <a:defRPr/>
            </a:pPr>
            <a:r>
              <a:rPr lang="en-US" kern="1000" spc="70" dirty="0" smtClean="0">
                <a:solidFill>
                  <a:schemeClr val="tx1"/>
                </a:solidFill>
                <a:latin typeface="Georgia"/>
                <a:cs typeface="Georgia"/>
              </a:rPr>
              <a:t>RESPONSIBLE FOR?</a:t>
            </a:r>
            <a:endParaRPr lang="en-US" kern="1000" spc="100" dirty="0">
              <a:solidFill>
                <a:schemeClr val="tx1"/>
              </a:solidFill>
              <a:latin typeface="Georgia"/>
              <a:cs typeface="Georgia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738144" y="2015381"/>
            <a:ext cx="2397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184774" y="2104282"/>
            <a:ext cx="3346452" cy="56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400" i="1" dirty="0" smtClean="0">
                <a:latin typeface="Georgia" charset="0"/>
                <a:cs typeface="Georgia" charset="0"/>
              </a:rPr>
              <a:t>These are all necessities each traveler will be responsible for.</a:t>
            </a:r>
            <a:endParaRPr lang="en-US" sz="1400" i="1" dirty="0">
              <a:latin typeface="Georgia" charset="0"/>
              <a:cs typeface="Georgia" charset="0"/>
            </a:endParaRPr>
          </a:p>
        </p:txBody>
      </p:sp>
      <p:pic>
        <p:nvPicPr>
          <p:cNvPr id="8" name="Picture 2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7527" y="1181825"/>
            <a:ext cx="2485518" cy="3636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4265" y="3340294"/>
            <a:ext cx="1576169" cy="2364254"/>
          </a:xfrm>
          <a:prstGeom prst="rect">
            <a:avLst/>
          </a:prstGeom>
        </p:spPr>
      </p:pic>
      <p:pic>
        <p:nvPicPr>
          <p:cNvPr id="2" name="Picture 1" descr="ETUS_Beijing_03272014_RC_0868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2273494"/>
            <a:ext cx="2133600" cy="1422400"/>
          </a:xfrm>
          <a:prstGeom prst="rect">
            <a:avLst/>
          </a:prstGeom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1999436" y="3662362"/>
            <a:ext cx="3825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050" dirty="0">
                <a:latin typeface="Georgia"/>
                <a:cs typeface="Georgia"/>
              </a:rPr>
              <a:t>“</a:t>
            </a:r>
            <a:endParaRPr lang="en-US" sz="900" dirty="0">
              <a:latin typeface="Georgia"/>
              <a:cs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69863" y="1066800"/>
            <a:ext cx="44196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kern="1000" spc="70" dirty="0" smtClean="0">
                <a:latin typeface="Georgia"/>
                <a:cs typeface="Georgia"/>
              </a:rPr>
              <a:t>PASSPORTS AND VISAS</a:t>
            </a:r>
            <a:endParaRPr lang="en-US" kern="1000" spc="100" dirty="0">
              <a:latin typeface="Georgia"/>
              <a:cs typeface="Georgia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49300" y="1824335"/>
            <a:ext cx="3289300" cy="56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ts val="300"/>
              </a:spcBef>
            </a:pPr>
            <a:r>
              <a:rPr lang="en-US" sz="1400" i="1" dirty="0" smtClean="0">
                <a:solidFill>
                  <a:srgbClr val="000000"/>
                </a:solidFill>
                <a:latin typeface="Georgia" charset="0"/>
                <a:cs typeface="Georgia" charset="0"/>
                <a:sym typeface="Helvetica Neue Light" charset="0"/>
              </a:rPr>
              <a:t>All travelers are responsible for securing necessary documentation </a:t>
            </a:r>
            <a:endParaRPr lang="en-US" sz="1400" i="1" dirty="0">
              <a:solidFill>
                <a:srgbClr val="000000"/>
              </a:solidFill>
              <a:latin typeface="Georgia" charset="0"/>
              <a:cs typeface="Georgia" charset="0"/>
              <a:sym typeface="Helvetica Neue Light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228850" y="1727497"/>
            <a:ext cx="2397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31"/>
          <p:cNvSpPr>
            <a:spLocks noChangeArrowheads="1"/>
          </p:cNvSpPr>
          <p:nvPr/>
        </p:nvSpPr>
        <p:spPr bwMode="auto">
          <a:xfrm>
            <a:off x="534987" y="2696196"/>
            <a:ext cx="3960813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400" b="1" dirty="0" smtClean="0">
                <a:latin typeface="Garamond" panose="02020404030301010803" pitchFamily="18" charset="0"/>
                <a:cs typeface="Arial"/>
              </a:rPr>
              <a:t>Passports </a:t>
            </a:r>
          </a:p>
          <a:p>
            <a:pPr>
              <a:lnSpc>
                <a:spcPct val="120000"/>
              </a:lnSpc>
              <a:defRPr/>
            </a:pPr>
            <a:r>
              <a:rPr lang="en-US" sz="1400" dirty="0" smtClean="0">
                <a:latin typeface="Garamond" panose="02020404030301010803" pitchFamily="18" charset="0"/>
                <a:cs typeface="Arial" charset="0"/>
              </a:rPr>
              <a:t>Valid passports are required for all travelers. </a:t>
            </a:r>
            <a:r>
              <a:rPr lang="en-US" sz="1400" dirty="0" smtClean="0">
                <a:solidFill>
                  <a:srgbClr val="000000"/>
                </a:solidFill>
                <a:latin typeface="Garamond" panose="02020404030301010803" pitchFamily="18" charset="0"/>
                <a:cs typeface="Arial" charset="0"/>
              </a:rPr>
              <a:t>Passports may take up to 14 weeks to process. </a:t>
            </a:r>
          </a:p>
          <a:p>
            <a:pPr>
              <a:lnSpc>
                <a:spcPct val="120000"/>
              </a:lnSpc>
              <a:defRPr/>
            </a:pPr>
            <a:endParaRPr lang="en-US" sz="1400" i="1" dirty="0" smtClean="0">
              <a:solidFill>
                <a:srgbClr val="000000"/>
              </a:solidFill>
              <a:latin typeface="Garamond" panose="02020404030301010803" pitchFamily="18" charset="0"/>
              <a:cs typeface="Arial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b="1" i="1" dirty="0" smtClean="0">
                <a:solidFill>
                  <a:srgbClr val="000000"/>
                </a:solidFill>
                <a:latin typeface="Garamond" panose="02020404030301010803" pitchFamily="18" charset="0"/>
                <a:cs typeface="Arial"/>
              </a:rPr>
              <a:t>Important </a:t>
            </a:r>
            <a:r>
              <a:rPr lang="en-US" sz="1400" b="1" i="1" dirty="0">
                <a:solidFill>
                  <a:srgbClr val="000000"/>
                </a:solidFill>
                <a:latin typeface="Garamond" panose="02020404030301010803" pitchFamily="18" charset="0"/>
                <a:cs typeface="Arial"/>
              </a:rPr>
              <a:t>Note: </a:t>
            </a:r>
            <a:r>
              <a:rPr lang="en-US" sz="1400" i="1" dirty="0">
                <a:latin typeface="Garamond" panose="02020404030301010803" pitchFamily="18" charset="0"/>
                <a:cs typeface="Arial" charset="0"/>
              </a:rPr>
              <a:t>Passports must be valid for </a:t>
            </a:r>
            <a:r>
              <a:rPr lang="en-US" sz="1400" i="1" dirty="0" smtClean="0">
                <a:latin typeface="Garamond" panose="02020404030301010803" pitchFamily="18" charset="0"/>
                <a:cs typeface="Arial" charset="0"/>
              </a:rPr>
              <a:t>at </a:t>
            </a:r>
            <a:r>
              <a:rPr lang="en-US" sz="1400" i="1" dirty="0">
                <a:latin typeface="Garamond" panose="02020404030301010803" pitchFamily="18" charset="0"/>
                <a:cs typeface="Arial" charset="0"/>
              </a:rPr>
              <a:t>least six months after our return date</a:t>
            </a:r>
            <a:r>
              <a:rPr lang="en-US" sz="1400" i="1" dirty="0" smtClean="0">
                <a:latin typeface="Garamond" panose="02020404030301010803" pitchFamily="18" charset="0"/>
                <a:cs typeface="Arial" charset="0"/>
              </a:rPr>
              <a:t>.</a:t>
            </a:r>
            <a:endParaRPr lang="en-US" sz="1400" dirty="0" smtClean="0">
              <a:latin typeface="Garamond" panose="02020404030301010803" pitchFamily="18" charset="0"/>
            </a:endParaRPr>
          </a:p>
          <a:p>
            <a:pPr>
              <a:lnSpc>
                <a:spcPct val="120000"/>
              </a:lnSpc>
              <a:defRPr/>
            </a:pPr>
            <a:endParaRPr lang="en-US" sz="1400" b="1" dirty="0">
              <a:latin typeface="Garamond" panose="02020404030301010803" pitchFamily="18" charset="0"/>
              <a:cs typeface="Arial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b="1" dirty="0" smtClean="0">
                <a:latin typeface="Garamond" panose="02020404030301010803" pitchFamily="18" charset="0"/>
                <a:cs typeface="Arial"/>
              </a:rPr>
              <a:t>Visas </a:t>
            </a:r>
          </a:p>
          <a:p>
            <a:pPr>
              <a:lnSpc>
                <a:spcPct val="120000"/>
              </a:lnSpc>
              <a:defRPr/>
            </a:pPr>
            <a:r>
              <a:rPr lang="en-US" sz="1400" dirty="0" smtClean="0">
                <a:latin typeface="Garamond" panose="02020404030301010803" pitchFamily="18" charset="0"/>
                <a:cs typeface="Arial" charset="0"/>
              </a:rPr>
              <a:t>Non-U.S. citizens may require special visas or other travel documents.</a:t>
            </a:r>
            <a:endParaRPr lang="en-US" sz="1400" dirty="0">
              <a:latin typeface="Garamond" panose="02020404030301010803" pitchFamily="18" charset="0"/>
              <a:cs typeface="Arial" charset="0"/>
            </a:endParaRPr>
          </a:p>
          <a:p>
            <a:pPr>
              <a:lnSpc>
                <a:spcPct val="120000"/>
              </a:lnSpc>
              <a:defRPr/>
            </a:pPr>
            <a:endParaRPr lang="en-US" sz="1400" b="1" dirty="0" smtClean="0">
              <a:latin typeface="Arial"/>
              <a:cs typeface="Arial"/>
            </a:endParaRPr>
          </a:p>
          <a:p>
            <a:pPr>
              <a:lnSpc>
                <a:spcPct val="120000"/>
              </a:lnSpc>
              <a:defRPr/>
            </a:pPr>
            <a:endParaRPr lang="en-US" sz="1400" dirty="0">
              <a:cs typeface="Arial" charset="0"/>
            </a:endParaRPr>
          </a:p>
          <a:p>
            <a:pPr>
              <a:lnSpc>
                <a:spcPct val="120000"/>
              </a:lnSpc>
              <a:defRPr/>
            </a:pPr>
            <a:endParaRPr lang="en-US" sz="1400" b="1" dirty="0">
              <a:latin typeface="Arial"/>
              <a:cs typeface="Arial"/>
            </a:endParaRPr>
          </a:p>
        </p:txBody>
      </p:sp>
      <p:pic>
        <p:nvPicPr>
          <p:cNvPr id="17" name="Picture 16" descr="ETUS_Berlin_07122013_020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7448" y="1219200"/>
            <a:ext cx="2402688" cy="3604030"/>
          </a:xfrm>
          <a:prstGeom prst="rect">
            <a:avLst/>
          </a:prstGeom>
        </p:spPr>
      </p:pic>
      <p:pic>
        <p:nvPicPr>
          <p:cNvPr id="9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7075" y="4318388"/>
            <a:ext cx="2479675" cy="16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_MG_0427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4588" y="2687488"/>
            <a:ext cx="2461708" cy="17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2770" name="TextBox 6"/>
          <p:cNvSpPr txBox="1">
            <a:spLocks noChangeArrowheads="1"/>
          </p:cNvSpPr>
          <p:nvPr/>
        </p:nvSpPr>
        <p:spPr bwMode="auto">
          <a:xfrm>
            <a:off x="4800600" y="2736850"/>
            <a:ext cx="4267200" cy="245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42950" indent="-28575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43000" indent="-22860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00200" indent="-22860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57400" indent="-22860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 eaLnBrk="1">
              <a:lnSpc>
                <a:spcPct val="110000"/>
              </a:lnSpc>
            </a:pPr>
            <a: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/>
              </a:rPr>
              <a:t>Full-time, bilingual Tour Director</a:t>
            </a:r>
          </a:p>
          <a:p>
            <a:pPr eaLnBrk="1">
              <a:lnSpc>
                <a:spcPct val="110000"/>
              </a:lnSpc>
            </a:pPr>
            <a: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/>
              </a:rPr>
              <a:t> </a:t>
            </a:r>
          </a:p>
          <a:p>
            <a:pPr eaLnBrk="1">
              <a:lnSpc>
                <a:spcPct val="110000"/>
              </a:lnSpc>
            </a:pPr>
            <a: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/>
              </a:rPr>
              <a:t>Educational itinerary</a:t>
            </a:r>
          </a:p>
          <a:p>
            <a:pPr eaLnBrk="1">
              <a:lnSpc>
                <a:spcPct val="110000"/>
              </a:lnSpc>
            </a:pPr>
            <a: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/>
              </a:rPr>
              <a:t> </a:t>
            </a:r>
          </a:p>
          <a:p>
            <a:pPr eaLnBrk="1">
              <a:lnSpc>
                <a:spcPct val="110000"/>
              </a:lnSpc>
            </a:pPr>
            <a: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/>
              </a:rPr>
              <a:t>Sightseeing led by licensed local guides</a:t>
            </a:r>
          </a:p>
          <a:p>
            <a:pPr eaLnBrk="1">
              <a:lnSpc>
                <a:spcPct val="110000"/>
              </a:lnSpc>
            </a:pPr>
            <a: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/>
              </a:rPr>
              <a:t> </a:t>
            </a:r>
          </a:p>
          <a:p>
            <a:pPr eaLnBrk="1">
              <a:lnSpc>
                <a:spcPct val="110000"/>
              </a:lnSpc>
            </a:pPr>
            <a: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/>
              </a:rPr>
              <a:t>Entrance fees to select attractions</a:t>
            </a:r>
          </a:p>
          <a:p>
            <a:pPr eaLnBrk="1">
              <a:lnSpc>
                <a:spcPct val="110000"/>
              </a:lnSpc>
            </a:pPr>
            <a: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/>
              </a:rPr>
              <a:t> </a:t>
            </a:r>
          </a:p>
          <a:p>
            <a:pPr eaLnBrk="1">
              <a:lnSpc>
                <a:spcPct val="110000"/>
              </a:lnSpc>
            </a:pPr>
            <a: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/>
              </a:rPr>
              <a:t>weShare, EF’s online platform for a deeper </a:t>
            </a:r>
            <a:b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/>
              </a:rPr>
            </a:br>
            <a: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/>
              </a:rPr>
              <a:t>learning experience</a:t>
            </a:r>
            <a:endParaRPr lang="en-US" sz="1400" dirty="0">
              <a:solidFill>
                <a:srgbClr val="FFFFFF"/>
              </a:solidFill>
              <a:latin typeface="Garamond" panose="02020404030301010803" pitchFamily="18" charset="0"/>
              <a:cs typeface="Arial"/>
            </a:endParaRPr>
          </a:p>
        </p:txBody>
      </p:sp>
      <p:pic>
        <p:nvPicPr>
          <p:cNvPr id="32771" name="Picture 4" descr="RCicons.ep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674"/>
          <a:stretch>
            <a:fillRect/>
          </a:stretch>
        </p:blipFill>
        <p:spPr bwMode="auto">
          <a:xfrm>
            <a:off x="4343400" y="2720975"/>
            <a:ext cx="1035050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TextBox 15"/>
          <p:cNvSpPr txBox="1">
            <a:spLocks noChangeArrowheads="1"/>
          </p:cNvSpPr>
          <p:nvPr/>
        </p:nvSpPr>
        <p:spPr bwMode="auto">
          <a:xfrm>
            <a:off x="1079500" y="2717567"/>
            <a:ext cx="3276600" cy="293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42950" indent="-28575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43000" indent="-22860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00200" indent="-22860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57400" indent="-22860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 eaLnBrk="1">
              <a:lnSpc>
                <a:spcPct val="110000"/>
              </a:lnSpc>
            </a:pPr>
            <a: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 charset="0"/>
              </a:rPr>
              <a:t>Round-trip flights on major carriers</a:t>
            </a:r>
          </a:p>
          <a:p>
            <a:pPr eaLnBrk="1">
              <a:lnSpc>
                <a:spcPct val="110000"/>
              </a:lnSpc>
            </a:pPr>
            <a:endParaRPr lang="en-US" sz="1400" dirty="0" smtClean="0">
              <a:solidFill>
                <a:srgbClr val="FFFFFF"/>
              </a:solidFill>
              <a:latin typeface="Garamond" panose="02020404030301010803" pitchFamily="18" charset="0"/>
              <a:cs typeface="Arial" charset="0"/>
            </a:endParaRPr>
          </a:p>
          <a:p>
            <a:pPr eaLnBrk="1">
              <a:lnSpc>
                <a:spcPct val="110000"/>
              </a:lnSpc>
            </a:pPr>
            <a: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 charset="0"/>
              </a:rPr>
              <a:t>Hotels with private bathrooms</a:t>
            </a:r>
          </a:p>
          <a:p>
            <a:pPr eaLnBrk="1">
              <a:lnSpc>
                <a:spcPct val="110000"/>
              </a:lnSpc>
            </a:pPr>
            <a:endParaRPr lang="en-US" sz="1400" dirty="0" smtClean="0">
              <a:solidFill>
                <a:srgbClr val="FFFFFF"/>
              </a:solidFill>
              <a:latin typeface="Garamond" panose="02020404030301010803" pitchFamily="18" charset="0"/>
              <a:cs typeface="Arial" charset="0"/>
            </a:endParaRPr>
          </a:p>
          <a:p>
            <a:pPr eaLnBrk="1">
              <a:lnSpc>
                <a:spcPct val="110000"/>
              </a:lnSpc>
            </a:pPr>
            <a: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 charset="0"/>
              </a:rPr>
              <a:t>Breakfast and dinner daily</a:t>
            </a:r>
            <a:b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 charset="0"/>
              </a:rPr>
            </a:br>
            <a:endParaRPr lang="en-US" sz="1400" dirty="0" smtClean="0">
              <a:solidFill>
                <a:srgbClr val="FFFFFF"/>
              </a:solidFill>
              <a:latin typeface="Garamond" panose="02020404030301010803" pitchFamily="18" charset="0"/>
              <a:cs typeface="Arial" charset="0"/>
            </a:endParaRPr>
          </a:p>
          <a:p>
            <a:pPr eaLnBrk="1">
              <a:lnSpc>
                <a:spcPct val="110000"/>
              </a:lnSpc>
            </a:pPr>
            <a: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 charset="0"/>
              </a:rPr>
              <a:t>Comfortable </a:t>
            </a:r>
            <a:r>
              <a:rPr lang="en-US" sz="1400" dirty="0" err="1" smtClean="0">
                <a:solidFill>
                  <a:srgbClr val="FFFFFF"/>
                </a:solidFill>
                <a:latin typeface="Garamond" panose="02020404030301010803" pitchFamily="18" charset="0"/>
                <a:cs typeface="Arial" charset="0"/>
              </a:rPr>
              <a:t>motorcoach</a:t>
            </a:r>
            <a:r>
              <a:rPr lang="en-US" sz="1400" dirty="0" smtClean="0">
                <a:solidFill>
                  <a:srgbClr val="FFFFFF"/>
                </a:solidFill>
                <a:latin typeface="Garamond" panose="02020404030301010803" pitchFamily="18" charset="0"/>
                <a:cs typeface="Arial" charset="0"/>
              </a:rPr>
              <a:t> </a:t>
            </a:r>
          </a:p>
          <a:p>
            <a:pPr eaLnBrk="1">
              <a:lnSpc>
                <a:spcPct val="110000"/>
              </a:lnSpc>
            </a:pPr>
            <a:endParaRPr lang="en-US" sz="1400" dirty="0">
              <a:solidFill>
                <a:srgbClr val="FFFFFF"/>
              </a:solidFill>
              <a:latin typeface="Garamond" panose="02020404030301010803" pitchFamily="18" charset="0"/>
              <a:cs typeface="Arial" charset="0"/>
            </a:endParaRPr>
          </a:p>
          <a:p>
            <a:pPr eaLnBrk="1">
              <a:lnSpc>
                <a:spcPct val="110000"/>
              </a:lnSpc>
            </a:pPr>
            <a:r>
              <a:rPr lang="en-US" sz="1400" dirty="0">
                <a:solidFill>
                  <a:schemeClr val="bg1"/>
                </a:solidFill>
                <a:latin typeface="Garamond" panose="02020404030301010803" pitchFamily="18" charset="0"/>
                <a:cs typeface="Arial" charset="0"/>
              </a:rPr>
              <a:t>Global Travel Protection Plan</a:t>
            </a:r>
          </a:p>
          <a:p>
            <a:pPr eaLnBrk="1">
              <a:lnSpc>
                <a:spcPct val="110000"/>
              </a:lnSpc>
            </a:pPr>
            <a:endParaRPr lang="en-US" sz="1400" dirty="0" smtClean="0">
              <a:solidFill>
                <a:srgbClr val="FFFFFF"/>
              </a:solidFill>
              <a:latin typeface="Garamond" panose="02020404030301010803" pitchFamily="18" charset="0"/>
              <a:cs typeface="Arial" charset="0"/>
            </a:endParaRPr>
          </a:p>
          <a:p>
            <a:pPr eaLnBrk="1">
              <a:lnSpc>
                <a:spcPct val="110000"/>
              </a:lnSpc>
            </a:pPr>
            <a:endParaRPr lang="en-US" sz="1400" dirty="0" smtClean="0">
              <a:solidFill>
                <a:schemeClr val="bg1"/>
              </a:solidFill>
              <a:latin typeface="Garamond" panose="02020404030301010803" pitchFamily="18" charset="0"/>
              <a:cs typeface="Arial" charset="0"/>
            </a:endParaRPr>
          </a:p>
          <a:p>
            <a:pPr eaLnBrk="1">
              <a:lnSpc>
                <a:spcPct val="110000"/>
              </a:lnSpc>
            </a:pPr>
            <a:endParaRPr lang="en-US" sz="1400" dirty="0">
              <a:solidFill>
                <a:srgbClr val="FFFFFF"/>
              </a:solidFill>
            </a:endParaRPr>
          </a:p>
        </p:txBody>
      </p:sp>
      <p:pic>
        <p:nvPicPr>
          <p:cNvPr id="32773" name="Pictur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768"/>
          <a:stretch/>
        </p:blipFill>
        <p:spPr bwMode="auto">
          <a:xfrm>
            <a:off x="609600" y="2736850"/>
            <a:ext cx="393700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Rectangle 11"/>
          <p:cNvSpPr>
            <a:spLocks noChangeArrowheads="1"/>
          </p:cNvSpPr>
          <p:nvPr/>
        </p:nvSpPr>
        <p:spPr bwMode="auto">
          <a:xfrm>
            <a:off x="3197226" y="1828800"/>
            <a:ext cx="274637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i="1" dirty="0">
                <a:solidFill>
                  <a:schemeClr val="bg1"/>
                </a:solidFill>
                <a:latin typeface="Georgia" charset="0"/>
                <a:cs typeface="Georgia" charset="0"/>
              </a:rPr>
              <a:t>Program price includes: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14600" y="1068388"/>
            <a:ext cx="41148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kern="1000" spc="100" dirty="0" smtClean="0">
                <a:solidFill>
                  <a:schemeClr val="bg1"/>
                </a:solidFill>
                <a:latin typeface="Georgia"/>
                <a:cs typeface="Georgia"/>
              </a:rPr>
              <a:t>EVERYTHING YOU GET</a:t>
            </a:r>
            <a:endParaRPr lang="en-US" kern="1000" spc="100" dirty="0">
              <a:solidFill>
                <a:schemeClr val="bg1"/>
              </a:solidFill>
              <a:latin typeface="Georgia"/>
              <a:cs typeface="Georgia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4422775" y="1708989"/>
            <a:ext cx="2397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536" y="4528198"/>
            <a:ext cx="374002" cy="37400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ETUS_London_6.24.12_0172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4114800"/>
            <a:ext cx="2362200" cy="165777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421187" y="1066800"/>
            <a:ext cx="44196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kern="1000" spc="70" dirty="0" smtClean="0">
                <a:latin typeface="Georgia"/>
                <a:cs typeface="Georgia"/>
              </a:rPr>
              <a:t>PAYING FOR YOUR TOUR</a:t>
            </a:r>
            <a:endParaRPr lang="en-US" kern="1000" spc="100" dirty="0">
              <a:latin typeface="Georgia"/>
              <a:cs typeface="Georgia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4527548" y="1687513"/>
            <a:ext cx="4235452" cy="56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ts val="300"/>
              </a:spcBef>
            </a:pPr>
            <a:r>
              <a:rPr lang="en-US" sz="1400" i="1" dirty="0" smtClean="0">
                <a:solidFill>
                  <a:srgbClr val="000000"/>
                </a:solidFill>
                <a:latin typeface="Georgia" charset="0"/>
                <a:cs typeface="Georgia" charset="0"/>
                <a:sym typeface="Helvetica Neue Light" charset="0"/>
              </a:rPr>
              <a:t>EF Price Guarantee—your guaranteed lowest price will never change once you enroll</a:t>
            </a:r>
            <a:endParaRPr lang="en-US" sz="1400" i="1" dirty="0">
              <a:solidFill>
                <a:srgbClr val="000000"/>
              </a:solidFill>
              <a:latin typeface="Georgia" charset="0"/>
              <a:cs typeface="Georgia" charset="0"/>
              <a:sym typeface="Helvetica Neue Light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6480174" y="1600200"/>
            <a:ext cx="2397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" name="Picture 4" descr="IMG_3516-cast-2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162" y="938361"/>
            <a:ext cx="2347913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00"/>
          <a:stretch/>
        </p:blipFill>
        <p:spPr bwMode="auto">
          <a:xfrm>
            <a:off x="2399241" y="2293506"/>
            <a:ext cx="1643751" cy="216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255359" y="3454516"/>
            <a:ext cx="2437652" cy="2347576"/>
            <a:chOff x="1733549" y="4038600"/>
            <a:chExt cx="1676400" cy="1676400"/>
          </a:xfrm>
        </p:grpSpPr>
        <p:sp>
          <p:nvSpPr>
            <p:cNvPr id="11" name="Oval 10"/>
            <p:cNvSpPr/>
            <p:nvPr/>
          </p:nvSpPr>
          <p:spPr bwMode="auto">
            <a:xfrm>
              <a:off x="1733549" y="4038600"/>
              <a:ext cx="1676400" cy="16764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45719" tIns="45719" rIns="45719" bIns="45719" numCol="1" rtlCol="0" anchor="t" anchorCtr="0" compatLnSpc="1">
              <a:prstTxWarp prst="textNoShape">
                <a:avLst/>
              </a:prstTxWarp>
            </a:bodyPr>
            <a:lstStyle/>
            <a:p>
              <a:pPr marL="457200" marR="0" indent="0" algn="l" defTabSz="9144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293D"/>
                </a:solidFill>
                <a:effectLst/>
                <a:latin typeface="Arial" charset="0"/>
                <a:ea typeface="ＭＳ Ｐゴシック" charset="0"/>
                <a:cs typeface="Arial" charset="0"/>
                <a:sym typeface="Arial" charset="0"/>
              </a:endParaRPr>
            </a:p>
          </p:txBody>
        </p:sp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1958974" y="4495800"/>
              <a:ext cx="1241426" cy="329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ts val="300"/>
                </a:spcBef>
              </a:pPr>
              <a:r>
                <a:rPr lang="en-US" i="1" dirty="0" smtClean="0">
                  <a:solidFill>
                    <a:schemeClr val="bg1"/>
                  </a:solidFill>
                  <a:latin typeface="Georgia" charset="0"/>
                  <a:cs typeface="Georgia" charset="0"/>
                  <a:sym typeface="Helvetica Neue Light" charset="0"/>
                </a:rPr>
                <a:t>You pay:</a:t>
              </a:r>
              <a:endParaRPr lang="en-US" i="1" dirty="0">
                <a:solidFill>
                  <a:schemeClr val="bg1"/>
                </a:solidFill>
                <a:latin typeface="Georgia" charset="0"/>
                <a:cs typeface="Georgia" charset="0"/>
                <a:sym typeface="Helvetica Neue Light" charset="0"/>
              </a:endParaRPr>
            </a:p>
          </p:txBody>
        </p:sp>
        <p:sp>
          <p:nvSpPr>
            <p:cNvPr id="17" name="TextBox 4"/>
            <p:cNvSpPr txBox="1">
              <a:spLocks noChangeArrowheads="1"/>
            </p:cNvSpPr>
            <p:nvPr/>
          </p:nvSpPr>
          <p:spPr bwMode="auto">
            <a:xfrm>
              <a:off x="1882774" y="4800600"/>
              <a:ext cx="1393826" cy="50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>
                <a:defRPr sz="2400">
                  <a:solidFill>
                    <a:srgbClr val="00293D"/>
                  </a:solidFill>
                  <a:latin typeface="Arial" charset="0"/>
                  <a:ea typeface="ＭＳ Ｐゴシック" charset="0"/>
                  <a:cs typeface="ＭＳ Ｐゴシック" charset="0"/>
                  <a:sym typeface="Arial" charset="0"/>
                </a:defRPr>
              </a:lvl1pPr>
              <a:lvl2pPr marL="742950" indent="-285750" eaLnBrk="0">
                <a:defRPr sz="2400">
                  <a:solidFill>
                    <a:srgbClr val="00293D"/>
                  </a:solidFill>
                  <a:latin typeface="Arial" charset="0"/>
                  <a:ea typeface="ＭＳ Ｐゴシック" charset="0"/>
                  <a:sym typeface="Arial" charset="0"/>
                </a:defRPr>
              </a:lvl2pPr>
              <a:lvl3pPr marL="1143000" indent="-228600" eaLnBrk="0">
                <a:defRPr sz="2400">
                  <a:solidFill>
                    <a:srgbClr val="00293D"/>
                  </a:solidFill>
                  <a:latin typeface="Arial" charset="0"/>
                  <a:ea typeface="ＭＳ Ｐゴシック" charset="0"/>
                  <a:sym typeface="Arial" charset="0"/>
                </a:defRPr>
              </a:lvl3pPr>
              <a:lvl4pPr marL="1600200" indent="-228600" eaLnBrk="0">
                <a:defRPr sz="2400">
                  <a:solidFill>
                    <a:srgbClr val="00293D"/>
                  </a:solidFill>
                  <a:latin typeface="Arial" charset="0"/>
                  <a:ea typeface="ＭＳ Ｐゴシック" charset="0"/>
                  <a:sym typeface="Arial" charset="0"/>
                </a:defRPr>
              </a:lvl4pPr>
              <a:lvl5pPr marL="2057400" indent="-228600" eaLnBrk="0">
                <a:defRPr sz="2400">
                  <a:solidFill>
                    <a:srgbClr val="00293D"/>
                  </a:solidFill>
                  <a:latin typeface="Arial" charset="0"/>
                  <a:ea typeface="ＭＳ Ｐゴシック" charset="0"/>
                  <a:sym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293D"/>
                  </a:solidFill>
                  <a:latin typeface="Arial" charset="0"/>
                  <a:ea typeface="ＭＳ Ｐゴシック" charset="0"/>
                  <a:sym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293D"/>
                  </a:solidFill>
                  <a:latin typeface="Arial" charset="0"/>
                  <a:ea typeface="ＭＳ Ｐゴシック" charset="0"/>
                  <a:sym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293D"/>
                  </a:solidFill>
                  <a:latin typeface="Arial" charset="0"/>
                  <a:ea typeface="ＭＳ Ｐゴシック" charset="0"/>
                  <a:sym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293D"/>
                  </a:solidFill>
                  <a:latin typeface="Arial" charset="0"/>
                  <a:ea typeface="ＭＳ Ｐゴシック" charset="0"/>
                  <a:sym typeface="Arial" charset="0"/>
                </a:defRPr>
              </a:lvl9pPr>
            </a:lstStyle>
            <a:p>
              <a:pPr algn="ctr" eaLnBrk="1"/>
              <a:r>
                <a:rPr lang="en-US" sz="2000" baseline="30000" dirty="0" smtClean="0">
                  <a:solidFill>
                    <a:schemeClr val="bg1"/>
                  </a:solidFill>
                  <a:cs typeface="Arial" charset="0"/>
                </a:rPr>
                <a:t>$</a:t>
              </a:r>
              <a:r>
                <a:rPr lang="en-US" sz="2000" dirty="0" smtClean="0">
                  <a:solidFill>
                    <a:schemeClr val="bg1"/>
                  </a:solidFill>
                  <a:cs typeface="Arial" charset="0"/>
                </a:rPr>
                <a:t>250 a month /</a:t>
              </a:r>
            </a:p>
            <a:p>
              <a:pPr algn="ctr" eaLnBrk="1"/>
              <a:r>
                <a:rPr lang="en-US" sz="2000" dirty="0" smtClean="0">
                  <a:solidFill>
                    <a:schemeClr val="bg1"/>
                  </a:solidFill>
                  <a:cs typeface="Arial" charset="0"/>
                </a:rPr>
                <a:t>$8 a day</a:t>
              </a:r>
              <a:endParaRPr lang="en-US" sz="2000" dirty="0">
                <a:solidFill>
                  <a:schemeClr val="bg1"/>
                </a:solidFill>
                <a:cs typeface="Arial" charset="0"/>
              </a:endParaRPr>
            </a:p>
          </p:txBody>
        </p:sp>
      </p:grp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150" y="2286000"/>
            <a:ext cx="2822047" cy="4224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40717_KU_EF_Trossechs_039 copy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0970" y="2209800"/>
            <a:ext cx="2385802" cy="15906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9863" y="1066800"/>
            <a:ext cx="44196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kern="1000" spc="70" dirty="0" smtClean="0">
                <a:latin typeface="Georgia"/>
                <a:cs typeface="Georgia"/>
              </a:rPr>
              <a:t>PAYMENT OPTIONS</a:t>
            </a:r>
            <a:endParaRPr lang="en-US" kern="1000" spc="100" dirty="0">
              <a:latin typeface="Georgia"/>
              <a:cs typeface="Georgia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228850" y="1727497"/>
            <a:ext cx="2397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Picture 1" descr="_MG_2588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1677" y="901319"/>
            <a:ext cx="2554864" cy="3810000"/>
          </a:xfrm>
          <a:prstGeom prst="rect">
            <a:avLst/>
          </a:prstGeom>
        </p:spPr>
      </p:pic>
      <p:pic>
        <p:nvPicPr>
          <p:cNvPr id="3" name="Picture 2" descr="ETUS_CostaRica_04172013_0854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3733800"/>
            <a:ext cx="2171700" cy="1447800"/>
          </a:xfrm>
          <a:prstGeom prst="rect">
            <a:avLst/>
          </a:prstGeom>
        </p:spPr>
      </p:pic>
      <p:sp>
        <p:nvSpPr>
          <p:cNvPr id="12" name="Rectangle 31"/>
          <p:cNvSpPr>
            <a:spLocks noChangeArrowheads="1"/>
          </p:cNvSpPr>
          <p:nvPr/>
        </p:nvSpPr>
        <p:spPr bwMode="auto">
          <a:xfrm>
            <a:off x="342900" y="1981200"/>
            <a:ext cx="40767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500" b="1" i="1" dirty="0" smtClean="0">
                <a:latin typeface="Garamond" panose="02020404030301010803" pitchFamily="18" charset="0"/>
                <a:cs typeface="Arial" panose="020B0604020202020204" pitchFamily="34" charset="0"/>
              </a:rPr>
              <a:t>* Automatic </a:t>
            </a:r>
            <a:r>
              <a:rPr lang="en-US" sz="1500" b="1" i="1" dirty="0">
                <a:latin typeface="Garamond" panose="02020404030301010803" pitchFamily="18" charset="0"/>
                <a:cs typeface="Arial" panose="020B0604020202020204" pitchFamily="34" charset="0"/>
              </a:rPr>
              <a:t>Payment </a:t>
            </a:r>
            <a:r>
              <a:rPr lang="en-US" sz="1500" b="1" i="1" dirty="0" smtClean="0">
                <a:latin typeface="Garamond" panose="02020404030301010803" pitchFamily="18" charset="0"/>
                <a:cs typeface="Arial" panose="020B0604020202020204" pitchFamily="34" charset="0"/>
              </a:rPr>
              <a:t>Plan — No Interest</a:t>
            </a:r>
          </a:p>
          <a:p>
            <a:pPr marL="628650" lvl="1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dirty="0" smtClean="0">
                <a:latin typeface="Garamond" panose="02020404030301010803" pitchFamily="18" charset="0"/>
                <a:cs typeface="Arial"/>
              </a:rPr>
              <a:t>$95 deposit at enrollment</a:t>
            </a:r>
          </a:p>
          <a:p>
            <a:pPr marL="628650" lvl="1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dirty="0" smtClean="0">
                <a:latin typeface="Garamond" panose="02020404030301010803" pitchFamily="18" charset="0"/>
                <a:cs typeface="Arial"/>
              </a:rPr>
              <a:t>Choose day payment is withdrawn</a:t>
            </a:r>
            <a:endParaRPr lang="en-US" sz="1400" dirty="0">
              <a:latin typeface="Garamond" panose="02020404030301010803" pitchFamily="18" charset="0"/>
              <a:cs typeface="Arial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endParaRPr lang="en-US" sz="1400" dirty="0" smtClean="0">
              <a:latin typeface="Garamond" panose="02020404030301010803" pitchFamily="18" charset="0"/>
              <a:cs typeface="Arial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dirty="0" smtClean="0">
                <a:latin typeface="Garamond" panose="02020404030301010803" pitchFamily="18" charset="0"/>
                <a:cs typeface="Arial"/>
              </a:rPr>
              <a:t>Pay in Full at Enrollment</a:t>
            </a:r>
            <a:endParaRPr lang="en-US" sz="1400" dirty="0" smtClean="0">
              <a:latin typeface="Garamond" panose="02020404030301010803" pitchFamily="18" charset="0"/>
              <a:cs typeface="Arial" charset="0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endParaRPr lang="en-US" sz="1400" dirty="0" smtClean="0">
              <a:latin typeface="Garamond" panose="02020404030301010803" pitchFamily="18" charset="0"/>
              <a:cs typeface="Arial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dirty="0" smtClean="0">
                <a:latin typeface="Garamond" panose="02020404030301010803" pitchFamily="18" charset="0"/>
                <a:cs typeface="Arial"/>
              </a:rPr>
              <a:t>Manual Payment Plan—$50 Plan Fee</a:t>
            </a:r>
          </a:p>
          <a:p>
            <a:pPr>
              <a:lnSpc>
                <a:spcPct val="120000"/>
              </a:lnSpc>
              <a:defRPr/>
            </a:pPr>
            <a:endParaRPr lang="en-US" sz="1400" dirty="0">
              <a:latin typeface="Garamond" panose="02020404030301010803" pitchFamily="18" charset="0"/>
              <a:cs typeface="Arial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dirty="0">
                <a:latin typeface="Garamond" panose="02020404030301010803" pitchFamily="18" charset="0"/>
              </a:rPr>
              <a:t>Call Customer Service to choose your perfect plan: </a:t>
            </a:r>
            <a:r>
              <a:rPr lang="en-US" sz="1400" dirty="0" smtClean="0">
                <a:latin typeface="Garamond" panose="02020404030301010803" pitchFamily="18" charset="0"/>
              </a:rPr>
              <a:t/>
            </a:r>
            <a:br>
              <a:rPr lang="en-US" sz="1400" dirty="0" smtClean="0">
                <a:latin typeface="Garamond" panose="02020404030301010803" pitchFamily="18" charset="0"/>
              </a:rPr>
            </a:br>
            <a:r>
              <a:rPr lang="en-US" sz="1400" dirty="0" smtClean="0">
                <a:latin typeface="Garamond" panose="02020404030301010803" pitchFamily="18" charset="0"/>
              </a:rPr>
              <a:t>800-665-5364 </a:t>
            </a:r>
            <a:endParaRPr lang="en-US" sz="1400" dirty="0">
              <a:latin typeface="Garamond" panose="02020404030301010803" pitchFamily="18" charset="0"/>
              <a:cs typeface="Arial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dirty="0" smtClean="0">
                <a:latin typeface="Arial"/>
                <a:cs typeface="Arial"/>
              </a:rPr>
              <a:t/>
            </a:r>
            <a:br>
              <a:rPr lang="en-US" sz="1400" dirty="0" smtClean="0">
                <a:latin typeface="Arial"/>
                <a:cs typeface="Arial"/>
              </a:rPr>
            </a:br>
            <a:r>
              <a:rPr lang="en-US" sz="1400" dirty="0" smtClean="0">
                <a:latin typeface="Arial"/>
                <a:cs typeface="Arial"/>
              </a:rPr>
              <a:t/>
            </a:r>
            <a:br>
              <a:rPr lang="en-US" sz="1400" dirty="0" smtClean="0">
                <a:latin typeface="Arial"/>
                <a:cs typeface="Arial"/>
              </a:rPr>
            </a:br>
            <a:r>
              <a:rPr lang="en-US" sz="1100" i="1" dirty="0" smtClean="0">
                <a:latin typeface="Arial"/>
                <a:cs typeface="Arial"/>
              </a:rPr>
              <a:t>* Most popular</a:t>
            </a:r>
            <a:endParaRPr lang="en-US" sz="1100" i="1" dirty="0">
              <a:latin typeface="Arial"/>
              <a:cs typeface="Arial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6137273" y="4265613"/>
            <a:ext cx="2140668" cy="20456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45719" tIns="45719" rIns="45719" bIns="45719"/>
          <a:lstStyle/>
          <a:p>
            <a:pPr marL="457200">
              <a:defRPr/>
            </a:pPr>
            <a:endParaRPr lang="en-US">
              <a:cs typeface="Arial" charset="0"/>
            </a:endParaRP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6476999" y="4524851"/>
            <a:ext cx="1582737" cy="172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en-US" sz="1200" dirty="0" smtClean="0">
                <a:latin typeface="Georgia"/>
                <a:cs typeface="Georgia"/>
              </a:rPr>
              <a:t>“EF </a:t>
            </a:r>
            <a:r>
              <a:rPr lang="en-US" sz="1200" dirty="0">
                <a:latin typeface="Georgia"/>
                <a:cs typeface="Georgia"/>
              </a:rPr>
              <a:t>really knows how to make student </a:t>
            </a:r>
            <a:r>
              <a:rPr lang="en-US" sz="1200" dirty="0" smtClean="0">
                <a:latin typeface="Georgia"/>
                <a:cs typeface="Georgia"/>
              </a:rPr>
              <a:t>tours not only </a:t>
            </a:r>
            <a:r>
              <a:rPr lang="en-US" sz="1200" dirty="0">
                <a:latin typeface="Georgia"/>
                <a:cs typeface="Georgia"/>
              </a:rPr>
              <a:t>so much fun, but </a:t>
            </a:r>
            <a:r>
              <a:rPr lang="en-US" sz="1200" dirty="0" smtClean="0">
                <a:latin typeface="Georgia"/>
                <a:cs typeface="Georgia"/>
              </a:rPr>
              <a:t>really educational</a:t>
            </a:r>
            <a:r>
              <a:rPr lang="en-US" sz="1200" dirty="0">
                <a:latin typeface="Georgia"/>
                <a:cs typeface="Georgia"/>
              </a:rPr>
              <a:t>.”</a:t>
            </a:r>
          </a:p>
          <a:p>
            <a:pPr lvl="0"/>
            <a:endParaRPr lang="en-US" sz="1200" dirty="0" smtClean="0"/>
          </a:p>
          <a:p>
            <a:pPr lvl="0"/>
            <a:r>
              <a:rPr lang="en-US" sz="1100" dirty="0" smtClean="0"/>
              <a:t>— </a:t>
            </a:r>
            <a:r>
              <a:rPr lang="en-US" sz="1100" dirty="0"/>
              <a:t>Andrea X., Group Leader</a:t>
            </a:r>
          </a:p>
          <a:p>
            <a:r>
              <a:rPr lang="en-US" sz="1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87156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en-US" sz="2600" b="1" dirty="0" smtClean="0">
                <a:latin typeface="Arial" charset="0"/>
                <a:cs typeface="Arial" charset="0"/>
              </a:rPr>
              <a:t>FUNDRAISING: DONATION PAGE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 bwMode="auto">
          <a:xfrm>
            <a:off x="914400" y="1143000"/>
            <a:ext cx="7315200" cy="5257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SzTx/>
            </a:pPr>
            <a:r>
              <a:rPr lang="en-US" altLang="en-US" sz="1600" b="1" dirty="0" smtClean="0">
                <a:latin typeface="Garamond" panose="02020404030301010803" pitchFamily="18" charset="0"/>
                <a:cs typeface="Arial" charset="0"/>
              </a:rPr>
              <a:t>Share your Donation Page – Send the link to </a:t>
            </a:r>
            <a:r>
              <a:rPr lang="en-US" altLang="en-US" sz="1600" b="1" dirty="0" smtClean="0">
                <a:latin typeface="Garamond" panose="02020404030301010803" pitchFamily="18" charset="0"/>
                <a:cs typeface="Arial" charset="0"/>
              </a:rPr>
              <a:t>whomever </a:t>
            </a:r>
            <a:r>
              <a:rPr lang="en-US" altLang="en-US" sz="1600" b="1" dirty="0" smtClean="0">
                <a:latin typeface="Garamond" panose="02020404030301010803" pitchFamily="18" charset="0"/>
                <a:cs typeface="Arial" charset="0"/>
              </a:rPr>
              <a:t>you’d like via email / Facebook / Twitter etc.</a:t>
            </a:r>
          </a:p>
        </p:txBody>
      </p:sp>
      <p:pic>
        <p:nvPicPr>
          <p:cNvPr id="13316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67"/>
          <a:stretch/>
        </p:blipFill>
        <p:spPr bwMode="auto">
          <a:xfrm>
            <a:off x="17935" y="1905000"/>
            <a:ext cx="9049865" cy="4203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821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/>
          <p:cNvSpPr>
            <a:spLocks noGrp="1"/>
          </p:cNvSpPr>
          <p:nvPr>
            <p:ph idx="1"/>
          </p:nvPr>
        </p:nvSpPr>
        <p:spPr bwMode="auto">
          <a:xfrm>
            <a:off x="784934" y="1104900"/>
            <a:ext cx="7315200" cy="4678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SzTx/>
            </a:pPr>
            <a:r>
              <a:rPr lang="en-US" altLang="en-US" sz="1600" b="1" dirty="0" smtClean="0">
                <a:latin typeface="Garamond" panose="02020404030301010803" pitchFamily="18" charset="0"/>
                <a:cs typeface="Arial" charset="0"/>
              </a:rPr>
              <a:t>What does my donation page look like?</a:t>
            </a:r>
          </a:p>
        </p:txBody>
      </p:sp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84260"/>
            <a:ext cx="8211679" cy="5373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en-US" sz="2600" b="1" dirty="0" smtClean="0">
                <a:latin typeface="Arial" charset="0"/>
                <a:cs typeface="Arial" charset="0"/>
              </a:rPr>
              <a:t>FUNDRAISING: DONATION PAGE</a:t>
            </a:r>
          </a:p>
        </p:txBody>
      </p:sp>
    </p:spTree>
    <p:extLst>
      <p:ext uri="{BB962C8B-B14F-4D97-AF65-F5344CB8AC3E}">
        <p14:creationId xmlns:p14="http://schemas.microsoft.com/office/powerpoint/2010/main" val="59897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TUS_Paris_7.13.12_0296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880908"/>
            <a:ext cx="2698750" cy="40481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19600" y="1066800"/>
            <a:ext cx="44196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kern="1000" spc="70" dirty="0">
                <a:latin typeface="Georgia"/>
                <a:cs typeface="Georgia"/>
              </a:rPr>
              <a:t>WHO’S IN?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6509544" y="1687268"/>
            <a:ext cx="2397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1"/>
          <p:cNvSpPr>
            <a:spLocks noChangeArrowheads="1"/>
          </p:cNvSpPr>
          <p:nvPr/>
        </p:nvSpPr>
        <p:spPr bwMode="auto">
          <a:xfrm>
            <a:off x="5334000" y="2209800"/>
            <a:ext cx="2874963" cy="4142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400" b="1" dirty="0" smtClean="0">
                <a:latin typeface="Garamond" panose="02020404030301010803" pitchFamily="18" charset="0"/>
                <a:cs typeface="Arial"/>
              </a:rPr>
              <a:t>Online:</a:t>
            </a:r>
          </a:p>
          <a:p>
            <a:pPr eaLnBrk="1"/>
            <a:r>
              <a:rPr lang="en-US" sz="1400" dirty="0" smtClean="0">
                <a:solidFill>
                  <a:srgbClr val="000000"/>
                </a:solidFill>
                <a:latin typeface="Garamond" panose="02020404030301010803" pitchFamily="18" charset="0"/>
                <a:cs typeface="Arial" charset="0"/>
                <a:sym typeface="Helvetica Neue Light" charset="0"/>
                <a:hlinkClick r:id="rId3"/>
              </a:rPr>
              <a:t>www.eftours.com/1784241MR</a:t>
            </a:r>
            <a:r>
              <a:rPr lang="en-US" sz="1400" dirty="0" smtClean="0">
                <a:solidFill>
                  <a:srgbClr val="000000"/>
                </a:solidFill>
                <a:latin typeface="Garamond" panose="02020404030301010803" pitchFamily="18" charset="0"/>
                <a:cs typeface="Arial" charset="0"/>
                <a:sym typeface="Helvetica Neue Light" charset="0"/>
              </a:rPr>
              <a:t> </a:t>
            </a:r>
            <a:br>
              <a:rPr lang="en-US" sz="1400" dirty="0" smtClean="0">
                <a:solidFill>
                  <a:srgbClr val="000000"/>
                </a:solidFill>
                <a:latin typeface="Garamond" panose="02020404030301010803" pitchFamily="18" charset="0"/>
                <a:cs typeface="Arial" charset="0"/>
                <a:sym typeface="Helvetica Neue Light" charset="0"/>
              </a:rPr>
            </a:br>
            <a:r>
              <a:rPr lang="en-US" sz="1400" dirty="0" smtClean="0">
                <a:solidFill>
                  <a:srgbClr val="000000"/>
                </a:solidFill>
                <a:latin typeface="Garamond" panose="02020404030301010803" pitchFamily="18" charset="0"/>
                <a:cs typeface="Arial" charset="0"/>
                <a:sym typeface="Helvetica Neue Light" charset="0"/>
              </a:rPr>
              <a:t> </a:t>
            </a:r>
            <a:endParaRPr lang="en-US" sz="1400" b="1" dirty="0">
              <a:latin typeface="Garamond" panose="02020404030301010803" pitchFamily="18" charset="0"/>
              <a:cs typeface="Arial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b="1" dirty="0" smtClean="0">
                <a:latin typeface="Garamond" panose="02020404030301010803" pitchFamily="18" charset="0"/>
                <a:cs typeface="Arial"/>
              </a:rPr>
              <a:t>Phone: </a:t>
            </a:r>
            <a:r>
              <a:rPr lang="en-US" sz="1400" dirty="0" smtClean="0">
                <a:latin typeface="Garamond" panose="02020404030301010803" pitchFamily="18" charset="0"/>
                <a:cs typeface="Arial"/>
              </a:rPr>
              <a:t>800-665-5364</a:t>
            </a:r>
            <a:endParaRPr lang="en-US" sz="1400" dirty="0">
              <a:latin typeface="Garamond" panose="02020404030301010803" pitchFamily="18" charset="0"/>
              <a:cs typeface="Arial" charset="0"/>
            </a:endParaRPr>
          </a:p>
          <a:p>
            <a:pPr>
              <a:lnSpc>
                <a:spcPct val="120000"/>
              </a:lnSpc>
              <a:defRPr/>
            </a:pPr>
            <a:endParaRPr lang="en-US" sz="1400" b="1" dirty="0">
              <a:latin typeface="Garamond" panose="02020404030301010803" pitchFamily="18" charset="0"/>
              <a:cs typeface="Arial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b="1" dirty="0" smtClean="0">
                <a:latin typeface="Garamond" panose="02020404030301010803" pitchFamily="18" charset="0"/>
                <a:cs typeface="Arial"/>
              </a:rPr>
              <a:t>Tour Number</a:t>
            </a:r>
            <a:endParaRPr lang="en-US" sz="1400" b="1" dirty="0">
              <a:latin typeface="Garamond" panose="02020404030301010803" pitchFamily="18" charset="0"/>
              <a:cs typeface="Arial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dirty="0" smtClean="0">
                <a:latin typeface="Garamond" panose="02020404030301010803" pitchFamily="18" charset="0"/>
                <a:cs typeface="Arial"/>
              </a:rPr>
              <a:t>1784241MR</a:t>
            </a:r>
            <a:br>
              <a:rPr lang="en-US" sz="1400" dirty="0" smtClean="0">
                <a:latin typeface="Garamond" panose="02020404030301010803" pitchFamily="18" charset="0"/>
                <a:cs typeface="Arial"/>
              </a:rPr>
            </a:br>
            <a:endParaRPr lang="en-US" sz="1400" dirty="0" smtClean="0">
              <a:latin typeface="Garamond" panose="02020404030301010803" pitchFamily="18" charset="0"/>
              <a:cs typeface="Arial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b="1" dirty="0">
                <a:latin typeface="Garamond" panose="02020404030301010803" pitchFamily="18" charset="0"/>
                <a:cs typeface="Arial"/>
              </a:rPr>
              <a:t>Spots </a:t>
            </a:r>
            <a:r>
              <a:rPr lang="en-US" sz="1400" b="1" dirty="0" smtClean="0">
                <a:latin typeface="Garamond" panose="02020404030301010803" pitchFamily="18" charset="0"/>
                <a:cs typeface="Arial"/>
              </a:rPr>
              <a:t>Reserved</a:t>
            </a:r>
            <a:endParaRPr lang="en-US" sz="1400" b="1" dirty="0">
              <a:latin typeface="Garamond" panose="02020404030301010803" pitchFamily="18" charset="0"/>
              <a:cs typeface="Arial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  <a:latin typeface="Garamond" panose="02020404030301010803" pitchFamily="18" charset="0"/>
                <a:cs typeface="Arial" charset="0"/>
              </a:rPr>
              <a:t>0/40</a:t>
            </a:r>
            <a:r>
              <a:rPr lang="en-US" sz="1400" dirty="0" smtClean="0">
                <a:solidFill>
                  <a:srgbClr val="FF0000"/>
                </a:solidFill>
                <a:latin typeface="Garamond" panose="02020404030301010803" pitchFamily="18" charset="0"/>
                <a:cs typeface="Arial" charset="0"/>
              </a:rPr>
              <a:t/>
            </a:r>
            <a:br>
              <a:rPr lang="en-US" sz="1400" dirty="0" smtClean="0">
                <a:solidFill>
                  <a:srgbClr val="FF0000"/>
                </a:solidFill>
                <a:latin typeface="Garamond" panose="02020404030301010803" pitchFamily="18" charset="0"/>
                <a:cs typeface="Arial" charset="0"/>
              </a:rPr>
            </a:br>
            <a:r>
              <a:rPr lang="en-US" sz="1400" b="1" dirty="0" smtClean="0">
                <a:solidFill>
                  <a:srgbClr val="FF0000"/>
                </a:solidFill>
                <a:latin typeface="Garamond" panose="02020404030301010803" pitchFamily="18" charset="0"/>
                <a:cs typeface="Arial" charset="0"/>
              </a:rPr>
              <a:t/>
            </a:r>
            <a:br>
              <a:rPr lang="en-US" sz="1400" b="1" dirty="0" smtClean="0">
                <a:solidFill>
                  <a:srgbClr val="FF0000"/>
                </a:solidFill>
                <a:latin typeface="Garamond" panose="02020404030301010803" pitchFamily="18" charset="0"/>
                <a:cs typeface="Arial" charset="0"/>
              </a:rPr>
            </a:br>
            <a:r>
              <a:rPr lang="en-US" sz="1400" b="1" dirty="0" smtClean="0">
                <a:solidFill>
                  <a:srgbClr val="001132"/>
                </a:solidFill>
                <a:latin typeface="Garamond" panose="02020404030301010803" pitchFamily="18" charset="0"/>
                <a:cs typeface="Arial" charset="0"/>
              </a:rPr>
              <a:t>Enrollment window opens </a:t>
            </a:r>
            <a:r>
              <a:rPr lang="en-US" sz="1400" b="1" dirty="0" smtClean="0">
                <a:solidFill>
                  <a:srgbClr val="FF0000"/>
                </a:solidFill>
                <a:latin typeface="Garamond" panose="02020404030301010803" pitchFamily="18" charset="0"/>
                <a:cs typeface="Arial" charset="0"/>
              </a:rPr>
              <a:t/>
            </a:r>
            <a:br>
              <a:rPr lang="en-US" sz="1400" b="1" dirty="0" smtClean="0">
                <a:solidFill>
                  <a:srgbClr val="FF0000"/>
                </a:solidFill>
                <a:latin typeface="Garamond" panose="02020404030301010803" pitchFamily="18" charset="0"/>
                <a:cs typeface="Arial" charset="0"/>
              </a:rPr>
            </a:br>
            <a:r>
              <a:rPr lang="en-US" sz="1400" dirty="0" smtClean="0">
                <a:solidFill>
                  <a:srgbClr val="FF0000"/>
                </a:solidFill>
                <a:latin typeface="Garamond" panose="02020404030301010803" pitchFamily="18" charset="0"/>
                <a:cs typeface="Arial" charset="0"/>
              </a:rPr>
              <a:t>Tonight</a:t>
            </a:r>
            <a:r>
              <a:rPr lang="en-US" sz="1400" dirty="0">
                <a:latin typeface="Garamond" panose="02020404030301010803" pitchFamily="18" charset="0"/>
                <a:cs typeface="Arial" charset="0"/>
              </a:rPr>
              <a:t/>
            </a:r>
            <a:br>
              <a:rPr lang="en-US" sz="1400" dirty="0">
                <a:latin typeface="Garamond" panose="02020404030301010803" pitchFamily="18" charset="0"/>
                <a:cs typeface="Arial" charset="0"/>
              </a:rPr>
            </a:br>
            <a:endParaRPr lang="en-US" sz="1400" dirty="0">
              <a:latin typeface="Garamond" panose="02020404030301010803" pitchFamily="18" charset="0"/>
              <a:cs typeface="Arial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b="1" dirty="0" smtClean="0">
                <a:latin typeface="Garamond" panose="02020404030301010803" pitchFamily="18" charset="0"/>
                <a:cs typeface="Arial"/>
              </a:rPr>
              <a:t>Early enrollment </a:t>
            </a:r>
            <a:r>
              <a:rPr lang="en-US" sz="1400" b="1" dirty="0" smtClean="0">
                <a:latin typeface="Garamond" panose="02020404030301010803" pitchFamily="18" charset="0"/>
                <a:cs typeface="Arial"/>
              </a:rPr>
              <a:t>window </a:t>
            </a:r>
            <a:r>
              <a:rPr lang="en-US" sz="1400" b="1" dirty="0">
                <a:latin typeface="Garamond" panose="02020404030301010803" pitchFamily="18" charset="0"/>
                <a:cs typeface="Arial"/>
              </a:rPr>
              <a:t>is open </a:t>
            </a:r>
            <a:r>
              <a:rPr lang="en-US" sz="1400" b="1" dirty="0" smtClean="0">
                <a:latin typeface="Garamond" panose="02020404030301010803" pitchFamily="18" charset="0"/>
                <a:cs typeface="Arial"/>
              </a:rPr>
              <a:t>until February 28</a:t>
            </a:r>
            <a:r>
              <a:rPr lang="en-US" sz="1400" b="1" baseline="30000" dirty="0" smtClean="0">
                <a:latin typeface="Garamond" panose="02020404030301010803" pitchFamily="18" charset="0"/>
                <a:cs typeface="Arial"/>
              </a:rPr>
              <a:t>th</a:t>
            </a:r>
            <a:r>
              <a:rPr lang="en-US" sz="1400" b="1" dirty="0" smtClean="0">
                <a:latin typeface="Garamond" panose="02020404030301010803" pitchFamily="18" charset="0"/>
                <a:cs typeface="Arial"/>
              </a:rPr>
              <a:t>!</a:t>
            </a:r>
            <a:endParaRPr lang="en-US" sz="1400" b="1" dirty="0">
              <a:latin typeface="Garamond" panose="02020404030301010803" pitchFamily="18" charset="0"/>
              <a:cs typeface="Arial"/>
            </a:endParaRPr>
          </a:p>
        </p:txBody>
      </p:sp>
      <p:pic>
        <p:nvPicPr>
          <p:cNvPr id="3" name="Picture 2" descr="_MG_9540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4267200"/>
            <a:ext cx="2438400" cy="1509616"/>
          </a:xfrm>
          <a:prstGeom prst="rect">
            <a:avLst/>
          </a:prstGeom>
        </p:spPr>
      </p:pic>
      <p:pic>
        <p:nvPicPr>
          <p:cNvPr id="5" name="Picture 4" descr="ETUS_Paris_7.14.12_0179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5166" y="2133600"/>
            <a:ext cx="1975968" cy="1317312"/>
          </a:xfrm>
          <a:prstGeom prst="rect">
            <a:avLst/>
          </a:prstGeom>
        </p:spPr>
      </p:pic>
      <p:sp>
        <p:nvSpPr>
          <p:cNvPr id="11" name="Rectangle 31"/>
          <p:cNvSpPr>
            <a:spLocks noChangeArrowheads="1"/>
          </p:cNvSpPr>
          <p:nvPr/>
        </p:nvSpPr>
        <p:spPr bwMode="auto">
          <a:xfrm>
            <a:off x="4416424" y="1704201"/>
            <a:ext cx="44989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000000"/>
                </a:solidFill>
                <a:latin typeface="Georgia"/>
                <a:cs typeface="Georgia"/>
              </a:rPr>
              <a:t>Reserve your spot now!</a:t>
            </a:r>
            <a:endParaRPr lang="en-US" sz="1400" i="1" dirty="0">
              <a:solidFill>
                <a:srgbClr val="000000"/>
              </a:solidFill>
              <a:latin typeface="Georgia"/>
              <a:cs typeface="Georgia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268297" y="3354923"/>
            <a:ext cx="2092325" cy="19350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45719" tIns="45719" rIns="45719" bIns="45719"/>
          <a:lstStyle/>
          <a:p>
            <a:pPr marL="457200">
              <a:defRPr/>
            </a:pPr>
            <a:endParaRPr lang="en-US">
              <a:cs typeface="Arial" charset="0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525471" y="3653737"/>
            <a:ext cx="1646341" cy="1637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dirty="0" smtClean="0">
                <a:latin typeface="Georgia" charset="0"/>
                <a:cs typeface="Georgia" charset="0"/>
              </a:rPr>
              <a:t>“</a:t>
            </a:r>
            <a:r>
              <a:rPr lang="en-US" sz="1200" dirty="0">
                <a:latin typeface="Georgia"/>
                <a:cs typeface="Georgia"/>
              </a:rPr>
              <a:t>It’s the best gift a parent can give to their child.”</a:t>
            </a:r>
          </a:p>
          <a:p>
            <a:pPr>
              <a:lnSpc>
                <a:spcPct val="120000"/>
              </a:lnSpc>
              <a:defRPr/>
            </a:pPr>
            <a:endParaRPr lang="en-US" sz="1100" dirty="0">
              <a:latin typeface="Georgia" charset="0"/>
              <a:cs typeface="Georgia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100" dirty="0">
                <a:latin typeface="Georgia" charset="0"/>
                <a:cs typeface="Georgia" charset="0"/>
              </a:rPr>
              <a:t>—</a:t>
            </a:r>
            <a:r>
              <a:rPr lang="en-US" sz="1100" dirty="0">
                <a:cs typeface="Arial" charset="0"/>
              </a:rPr>
              <a:t>Barbara B., Group Leader</a:t>
            </a:r>
            <a:endParaRPr lang="en-US" sz="1100" dirty="0">
              <a:latin typeface="Georgia" charset="0"/>
              <a:cs typeface="Georgia" charset="0"/>
            </a:endParaRPr>
          </a:p>
          <a:p>
            <a:pPr>
              <a:lnSpc>
                <a:spcPct val="120000"/>
              </a:lnSpc>
              <a:defRPr/>
            </a:pPr>
            <a:endParaRPr lang="en-US" sz="1200" dirty="0">
              <a:latin typeface="Georgia" charset="0"/>
              <a:cs typeface="Georgi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45719" tIns="45719" rIns="45719" bIns="45719"/>
          <a:lstStyle/>
          <a:p>
            <a:pPr marL="457200">
              <a:defRPr/>
            </a:pPr>
            <a:endParaRPr lang="en-US" sz="1000" b="1"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1600" y="619125"/>
            <a:ext cx="6400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kern="1000" spc="70" dirty="0">
                <a:latin typeface="Georgia"/>
                <a:cs typeface="Georgia"/>
              </a:rPr>
              <a:t>OUR MEETING </a:t>
            </a:r>
            <a:r>
              <a:rPr lang="en-US" kern="1000" spc="70" dirty="0" smtClean="0">
                <a:latin typeface="Georgia"/>
                <a:cs typeface="Georgia"/>
              </a:rPr>
              <a:t>WILL COVER:</a:t>
            </a:r>
            <a:endParaRPr lang="en-US" kern="1000" spc="100" dirty="0">
              <a:latin typeface="Georgia"/>
              <a:cs typeface="Georgia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4452938" y="1219200"/>
            <a:ext cx="2397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436" name="Rectangle 31"/>
          <p:cNvSpPr>
            <a:spLocks noChangeArrowheads="1"/>
          </p:cNvSpPr>
          <p:nvPr/>
        </p:nvSpPr>
        <p:spPr bwMode="auto">
          <a:xfrm>
            <a:off x="1066800" y="3268663"/>
            <a:ext cx="228600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sz="1200" b="1" dirty="0" smtClean="0">
                <a:latin typeface="Garamond" panose="02020404030301010803" pitchFamily="18" charset="0"/>
                <a:cs typeface="Arial"/>
              </a:rPr>
              <a:t>Why travel is important</a:t>
            </a:r>
            <a:endParaRPr lang="en-US" sz="1200" b="1" dirty="0">
              <a:latin typeface="Garamond" panose="02020404030301010803" pitchFamily="18" charset="0"/>
              <a:cs typeface="Arial"/>
            </a:endParaRPr>
          </a:p>
        </p:txBody>
      </p:sp>
      <p:sp>
        <p:nvSpPr>
          <p:cNvPr id="18444" name="Rectangle 31"/>
          <p:cNvSpPr>
            <a:spLocks noChangeArrowheads="1"/>
          </p:cNvSpPr>
          <p:nvPr/>
        </p:nvSpPr>
        <p:spPr bwMode="auto">
          <a:xfrm>
            <a:off x="3733800" y="3268663"/>
            <a:ext cx="175260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sz="1200" b="1" dirty="0" smtClean="0">
                <a:latin typeface="Garamond" panose="02020404030301010803" pitchFamily="18" charset="0"/>
                <a:cs typeface="Arial"/>
              </a:rPr>
              <a:t>Where we’re going</a:t>
            </a:r>
            <a:endParaRPr lang="en-US" sz="1200" b="1" dirty="0">
              <a:latin typeface="Garamond" panose="02020404030301010803" pitchFamily="18" charset="0"/>
              <a:cs typeface="Arial"/>
            </a:endParaRPr>
          </a:p>
        </p:txBody>
      </p:sp>
      <p:sp>
        <p:nvSpPr>
          <p:cNvPr id="16" name="Rectangle 31"/>
          <p:cNvSpPr>
            <a:spLocks noChangeArrowheads="1"/>
          </p:cNvSpPr>
          <p:nvPr/>
        </p:nvSpPr>
        <p:spPr bwMode="auto">
          <a:xfrm>
            <a:off x="5789613" y="5359400"/>
            <a:ext cx="228600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sz="1200" b="1" dirty="0" smtClean="0">
                <a:latin typeface="Garamond" panose="02020404030301010803" pitchFamily="18" charset="0"/>
                <a:cs typeface="Arial"/>
              </a:rPr>
              <a:t>How to reserve your spot</a:t>
            </a:r>
            <a:endParaRPr lang="en-US" sz="1200" b="1" dirty="0">
              <a:latin typeface="Garamond" panose="02020404030301010803" pitchFamily="18" charset="0"/>
              <a:cs typeface="Arial"/>
            </a:endParaRPr>
          </a:p>
        </p:txBody>
      </p:sp>
      <p:sp>
        <p:nvSpPr>
          <p:cNvPr id="17" name="Rectangle 31"/>
          <p:cNvSpPr>
            <a:spLocks noChangeArrowheads="1"/>
          </p:cNvSpPr>
          <p:nvPr/>
        </p:nvSpPr>
        <p:spPr bwMode="auto">
          <a:xfrm>
            <a:off x="1066800" y="5359400"/>
            <a:ext cx="228600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sz="1200" b="1" dirty="0" smtClean="0">
                <a:latin typeface="Garamond" panose="02020404030301010803" pitchFamily="18" charset="0"/>
                <a:cs typeface="Arial"/>
              </a:rPr>
              <a:t>The safety approach</a:t>
            </a:r>
            <a:endParaRPr lang="en-US" sz="1200" b="1" dirty="0">
              <a:latin typeface="Garamond" panose="02020404030301010803" pitchFamily="18" charset="0"/>
              <a:cs typeface="Arial"/>
            </a:endParaRPr>
          </a:p>
        </p:txBody>
      </p:sp>
      <p:sp>
        <p:nvSpPr>
          <p:cNvPr id="18" name="Rectangle 31"/>
          <p:cNvSpPr>
            <a:spLocks noChangeArrowheads="1"/>
          </p:cNvSpPr>
          <p:nvPr/>
        </p:nvSpPr>
        <p:spPr bwMode="auto">
          <a:xfrm>
            <a:off x="5980113" y="3268663"/>
            <a:ext cx="190500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sz="1200" b="1" dirty="0" smtClean="0">
                <a:latin typeface="Garamond" panose="02020404030301010803" pitchFamily="18" charset="0"/>
                <a:cs typeface="Arial"/>
              </a:rPr>
              <a:t>Our travel partner</a:t>
            </a:r>
            <a:endParaRPr lang="en-US" sz="1200" b="1" dirty="0">
              <a:latin typeface="Garamond" panose="02020404030301010803" pitchFamily="18" charset="0"/>
              <a:cs typeface="Arial"/>
            </a:endParaRPr>
          </a:p>
        </p:txBody>
      </p:sp>
      <p:sp>
        <p:nvSpPr>
          <p:cNvPr id="19" name="Rectangle 31"/>
          <p:cNvSpPr>
            <a:spLocks noChangeArrowheads="1"/>
          </p:cNvSpPr>
          <p:nvPr/>
        </p:nvSpPr>
        <p:spPr bwMode="auto">
          <a:xfrm>
            <a:off x="3427413" y="5359400"/>
            <a:ext cx="2286000" cy="495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sz="1200" b="1" dirty="0" smtClean="0">
                <a:latin typeface="Garamond" panose="02020404030301010803" pitchFamily="18" charset="0"/>
                <a:cs typeface="Arial"/>
              </a:rPr>
              <a:t>What’s included and </a:t>
            </a:r>
          </a:p>
          <a:p>
            <a:pPr algn="ctr">
              <a:lnSpc>
                <a:spcPct val="110000"/>
              </a:lnSpc>
              <a:defRPr/>
            </a:pPr>
            <a:r>
              <a:rPr lang="en-US" sz="1200" b="1" dirty="0" smtClean="0">
                <a:latin typeface="Garamond" panose="02020404030301010803" pitchFamily="18" charset="0"/>
                <a:cs typeface="Arial"/>
              </a:rPr>
              <a:t>what’s not</a:t>
            </a:r>
            <a:endParaRPr lang="en-US" sz="1200" b="1" dirty="0">
              <a:latin typeface="Garamond" panose="02020404030301010803" pitchFamily="18" charset="0"/>
              <a:cs typeface="Arial"/>
            </a:endParaRPr>
          </a:p>
        </p:txBody>
      </p:sp>
      <p:pic>
        <p:nvPicPr>
          <p:cNvPr id="18442" name="Picture 26" descr="Round-Photo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8925" y="1897063"/>
            <a:ext cx="1301750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7" descr="Round-Photo-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2713" y="1897063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8" descr="Round-Photo-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7613" y="1905000"/>
            <a:ext cx="12700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5" name="Picture 9" descr="Round-Photo-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3987800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Picture 11" descr="Round-Photo-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4613" y="3970338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7" name="Picture 12" descr="Round-Photo-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6813" y="3962400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4505" y="1462562"/>
            <a:ext cx="1741487" cy="261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3200" y="973138"/>
            <a:ext cx="2193925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735"/>
          <a:stretch>
            <a:fillRect/>
          </a:stretch>
        </p:blipFill>
        <p:spPr bwMode="auto">
          <a:xfrm>
            <a:off x="4572000" y="3176588"/>
            <a:ext cx="27098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31"/>
          <p:cNvSpPr>
            <a:spLocks noChangeArrowheads="1"/>
          </p:cNvSpPr>
          <p:nvPr/>
        </p:nvSpPr>
        <p:spPr bwMode="auto">
          <a:xfrm>
            <a:off x="609601" y="2362200"/>
            <a:ext cx="3578224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2000" dirty="0" smtClean="0">
                <a:latin typeface="Garamond" panose="02020404030301010803" pitchFamily="18" charset="0"/>
                <a:cs typeface="Arial"/>
              </a:rPr>
              <a:t>See what you’ve been studying first-hand</a:t>
            </a:r>
            <a:endParaRPr lang="en-US" sz="2000" dirty="0">
              <a:latin typeface="Garamond" panose="02020404030301010803" pitchFamily="18" charset="0"/>
              <a:cs typeface="Arial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endParaRPr lang="en-US" sz="2000" dirty="0">
              <a:latin typeface="Garamond" panose="02020404030301010803" pitchFamily="18" charset="0"/>
              <a:cs typeface="Arial" charset="0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2000" dirty="0" smtClean="0">
                <a:latin typeface="Garamond" panose="02020404030301010803" pitchFamily="18" charset="0"/>
                <a:cs typeface="Arial"/>
              </a:rPr>
              <a:t>Résumé-builder for college and career</a:t>
            </a:r>
            <a:endParaRPr lang="en-US" sz="2000" dirty="0">
              <a:latin typeface="Garamond" panose="02020404030301010803" pitchFamily="18" charset="0"/>
              <a:cs typeface="Arial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endParaRPr lang="en-US" sz="2000" dirty="0">
              <a:latin typeface="Garamond" panose="02020404030301010803" pitchFamily="18" charset="0"/>
              <a:cs typeface="Arial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2000" dirty="0" smtClean="0">
                <a:latin typeface="Garamond" panose="02020404030301010803" pitchFamily="18" charset="0"/>
                <a:cs typeface="Arial"/>
              </a:rPr>
              <a:t>Make unforgettable memories</a:t>
            </a:r>
            <a:endParaRPr lang="en-US" sz="2000" dirty="0">
              <a:latin typeface="Garamond" panose="02020404030301010803" pitchFamily="18" charset="0"/>
              <a:cs typeface="Arial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 smtClean="0">
              <a:latin typeface="Garamond" panose="02020404030301010803" pitchFamily="18" charset="0"/>
              <a:cs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2600" y="1066800"/>
            <a:ext cx="36353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kern="1000" spc="70" dirty="0" smtClean="0">
                <a:latin typeface="Georgia"/>
                <a:cs typeface="Georgia"/>
              </a:rPr>
              <a:t>WHY TRAVEL?</a:t>
            </a:r>
            <a:endParaRPr lang="en-US" kern="1000" spc="100" dirty="0">
              <a:latin typeface="Georgia"/>
              <a:cs typeface="Georgia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2156163" y="1676400"/>
            <a:ext cx="2397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6215063" y="3751298"/>
            <a:ext cx="2219326" cy="2420902"/>
            <a:chOff x="6753343" y="3207317"/>
            <a:chExt cx="2219326" cy="2420902"/>
          </a:xfrm>
        </p:grpSpPr>
        <p:sp>
          <p:nvSpPr>
            <p:cNvPr id="27" name="Rectangle 26"/>
            <p:cNvSpPr/>
            <p:nvPr/>
          </p:nvSpPr>
          <p:spPr bwMode="auto">
            <a:xfrm>
              <a:off x="6753343" y="3207317"/>
              <a:ext cx="2219326" cy="242090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45719" tIns="45719" rIns="45719" bIns="45719"/>
            <a:lstStyle/>
            <a:p>
              <a:pPr marL="45720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7101006" y="3494619"/>
              <a:ext cx="1600200" cy="1858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sz="1200" dirty="0">
                  <a:latin typeface="Georgia"/>
                  <a:cs typeface="Georgia"/>
                </a:rPr>
                <a:t>My tour was an absolutely life-changing experience and inspired me to continue to travel the world</a:t>
              </a:r>
              <a:r>
                <a:rPr lang="en-US" sz="1200" dirty="0" smtClean="0">
                  <a:latin typeface="Georgia"/>
                  <a:cs typeface="Georgia"/>
                </a:rPr>
                <a:t>.</a:t>
              </a:r>
              <a:r>
                <a:rPr lang="en-US" sz="1200" dirty="0" smtClean="0">
                  <a:latin typeface="Georgia" charset="0"/>
                  <a:cs typeface="Georgia" charset="0"/>
                </a:rPr>
                <a:t>”</a:t>
              </a:r>
              <a:endParaRPr lang="en-US" sz="1200" dirty="0">
                <a:latin typeface="Georgia" charset="0"/>
                <a:cs typeface="Georgia" charset="0"/>
              </a:endParaRPr>
            </a:p>
            <a:p>
              <a:pPr>
                <a:lnSpc>
                  <a:spcPct val="120000"/>
                </a:lnSpc>
                <a:defRPr/>
              </a:pPr>
              <a:endParaRPr lang="en-US" sz="1200" dirty="0">
                <a:latin typeface="Georgia" charset="0"/>
                <a:cs typeface="Georgia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en-US" sz="1100" dirty="0" smtClean="0">
                  <a:latin typeface="Georgia" charset="0"/>
                  <a:cs typeface="Georgia" charset="0"/>
                </a:rPr>
                <a:t>— </a:t>
              </a:r>
              <a:r>
                <a:rPr lang="en-US" sz="1100" dirty="0" err="1" smtClean="0">
                  <a:cs typeface="Arial" charset="0"/>
                </a:rPr>
                <a:t>Alivia</a:t>
              </a:r>
              <a:r>
                <a:rPr lang="en-US" sz="1100" dirty="0" smtClean="0">
                  <a:cs typeface="Arial" charset="0"/>
                </a:rPr>
                <a:t> L.</a:t>
              </a:r>
              <a:r>
                <a:rPr lang="en-US" sz="1100" dirty="0">
                  <a:cs typeface="Arial" charset="0"/>
                </a:rPr>
                <a:t>, </a:t>
              </a:r>
              <a:r>
                <a:rPr lang="en-US" sz="1100" dirty="0" smtClean="0">
                  <a:cs typeface="Arial" charset="0"/>
                </a:rPr>
                <a:t>Student</a:t>
              </a:r>
              <a:endParaRPr lang="en-US" sz="1100" dirty="0">
                <a:latin typeface="Georgia" charset="0"/>
                <a:cs typeface="Georgia" charset="0"/>
              </a:endParaRPr>
            </a:p>
          </p:txBody>
        </p:sp>
        <p:sp>
          <p:nvSpPr>
            <p:cNvPr id="29" name="Rectangle 8"/>
            <p:cNvSpPr>
              <a:spLocks noChangeArrowheads="1"/>
            </p:cNvSpPr>
            <p:nvPr/>
          </p:nvSpPr>
          <p:spPr bwMode="auto">
            <a:xfrm>
              <a:off x="7024806" y="3511712"/>
              <a:ext cx="304800" cy="2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sz="1050" dirty="0">
                  <a:latin typeface="Georgia" charset="0"/>
                  <a:cs typeface="Georgia" charset="0"/>
                </a:rPr>
                <a:t>“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3"/>
          <p:cNvSpPr>
            <a:spLocks/>
          </p:cNvSpPr>
          <p:nvPr/>
        </p:nvSpPr>
        <p:spPr bwMode="auto">
          <a:xfrm>
            <a:off x="828675" y="1367136"/>
            <a:ext cx="7400925" cy="4373563"/>
          </a:xfrm>
          <a:custGeom>
            <a:avLst/>
            <a:gdLst>
              <a:gd name="T0" fmla="*/ 756888258 w 21600"/>
              <a:gd name="T1" fmla="*/ 555106417 h 21600"/>
              <a:gd name="T2" fmla="*/ 756888258 w 21600"/>
              <a:gd name="T3" fmla="*/ 555106417 h 21600"/>
              <a:gd name="T4" fmla="*/ 756888258 w 21600"/>
              <a:gd name="T5" fmla="*/ 555106417 h 21600"/>
              <a:gd name="T6" fmla="*/ 756888258 w 21600"/>
              <a:gd name="T7" fmla="*/ 5551064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>
              <a:spcBef>
                <a:spcPts val="300"/>
              </a:spcBef>
              <a:defRPr/>
            </a:pPr>
            <a:endParaRPr lang="en-US" sz="2000" dirty="0">
              <a:solidFill>
                <a:srgbClr val="000000"/>
              </a:solidFill>
              <a:latin typeface="Garamond" panose="02020404030301010803" pitchFamily="18" charset="0"/>
              <a:cs typeface="Arial"/>
              <a:sym typeface="Helvetica Neue Light" charset="0"/>
            </a:endParaRPr>
          </a:p>
          <a:p>
            <a:pPr>
              <a:spcBef>
                <a:spcPts val="300"/>
              </a:spcBef>
              <a:defRPr/>
            </a:pPr>
            <a:r>
              <a:rPr lang="en-US" sz="2000" dirty="0" smtClean="0">
                <a:solidFill>
                  <a:srgbClr val="000000"/>
                </a:solidFill>
                <a:latin typeface="Garamond" panose="02020404030301010803" pitchFamily="18" charset="0"/>
                <a:cs typeface="Arial"/>
                <a:sym typeface="Helvetica Neue Light" charset="0"/>
              </a:rPr>
              <a:t>Let’s review the itinerary!</a:t>
            </a:r>
            <a:endParaRPr lang="en-US" sz="2000" dirty="0">
              <a:solidFill>
                <a:srgbClr val="000000"/>
              </a:solidFill>
              <a:latin typeface="Garamond" panose="02020404030301010803" pitchFamily="18" charset="0"/>
              <a:cs typeface="Arial"/>
              <a:sym typeface="Helvetica Neue Light" charset="0"/>
            </a:endParaRPr>
          </a:p>
          <a:p>
            <a:pPr>
              <a:spcBef>
                <a:spcPts val="300"/>
              </a:spcBef>
              <a:defRPr/>
            </a:pPr>
            <a:endParaRPr lang="en-US" sz="2000" dirty="0">
              <a:solidFill>
                <a:srgbClr val="000000"/>
              </a:solidFill>
              <a:latin typeface="Garamond" panose="02020404030301010803" pitchFamily="18" charset="0"/>
              <a:cs typeface="Arial"/>
              <a:sym typeface="Helvetica Neue Light" charset="0"/>
            </a:endParaRPr>
          </a:p>
          <a:p>
            <a:pPr>
              <a:spcBef>
                <a:spcPts val="300"/>
              </a:spcBef>
              <a:defRPr/>
            </a:pPr>
            <a:endParaRPr lang="en-US" sz="2000" dirty="0">
              <a:solidFill>
                <a:srgbClr val="000000"/>
              </a:solidFill>
              <a:latin typeface="Garamond" panose="02020404030301010803" pitchFamily="18" charset="0"/>
              <a:cs typeface="Arial"/>
              <a:sym typeface="Helvetica Neue Light" charset="0"/>
            </a:endParaRPr>
          </a:p>
          <a:p>
            <a:pPr>
              <a:spcBef>
                <a:spcPts val="300"/>
              </a:spcBef>
              <a:defRPr/>
            </a:pPr>
            <a:endParaRPr lang="en-US" sz="2000" dirty="0">
              <a:solidFill>
                <a:srgbClr val="000000"/>
              </a:solidFill>
              <a:cs typeface="Arial" charset="0"/>
              <a:sym typeface="Helvetica Neue Light" charset="0"/>
            </a:endParaRPr>
          </a:p>
          <a:p>
            <a:pPr>
              <a:spcBef>
                <a:spcPts val="300"/>
              </a:spcBef>
              <a:defRPr/>
            </a:pPr>
            <a:endParaRPr lang="en-US" sz="2000" dirty="0">
              <a:solidFill>
                <a:srgbClr val="000000"/>
              </a:solidFill>
              <a:cs typeface="Arial" charset="0"/>
              <a:sym typeface="Helvetica Neue Light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0613" y="609600"/>
            <a:ext cx="44196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kern="1000" spc="70" dirty="0">
                <a:latin typeface="Georgia"/>
                <a:cs typeface="Georgia"/>
              </a:rPr>
              <a:t>TOUR HIGHLIGHTS</a:t>
            </a:r>
            <a:endParaRPr lang="en-US" kern="1000" spc="100" dirty="0">
              <a:latin typeface="Georgia"/>
              <a:cs typeface="Georgia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451350" y="1219200"/>
            <a:ext cx="2397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2454785"/>
            <a:ext cx="6248400" cy="4200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TUS_Paris_7.15.12_015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4187" y="2885675"/>
            <a:ext cx="2133600" cy="1422400"/>
          </a:xfrm>
          <a:prstGeom prst="rect">
            <a:avLst/>
          </a:prstGeom>
        </p:spPr>
      </p:pic>
      <p:sp>
        <p:nvSpPr>
          <p:cNvPr id="13" name="Rectangle 31"/>
          <p:cNvSpPr>
            <a:spLocks noChangeArrowheads="1"/>
          </p:cNvSpPr>
          <p:nvPr/>
        </p:nvSpPr>
        <p:spPr bwMode="auto">
          <a:xfrm>
            <a:off x="597658" y="2324100"/>
            <a:ext cx="3456909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dirty="0" smtClean="0">
                <a:latin typeface="Garamond" panose="02020404030301010803" pitchFamily="18" charset="0"/>
                <a:cs typeface="Arial"/>
              </a:rPr>
              <a:t>50 years of experience</a:t>
            </a:r>
            <a:endParaRPr lang="en-US" sz="1400" dirty="0">
              <a:latin typeface="Garamond" panose="02020404030301010803" pitchFamily="18" charset="0"/>
              <a:cs typeface="Arial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endParaRPr lang="en-US" sz="1400" b="1" dirty="0">
              <a:latin typeface="Garamond" panose="02020404030301010803" pitchFamily="18" charset="0"/>
              <a:cs typeface="Arial" charset="0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dirty="0" smtClean="0">
                <a:latin typeface="Garamond" panose="02020404030301010803" pitchFamily="18" charset="0"/>
                <a:cs typeface="Arial"/>
              </a:rPr>
              <a:t>Global and local presence</a:t>
            </a:r>
            <a:endParaRPr lang="en-US" sz="1400" dirty="0">
              <a:latin typeface="Garamond" panose="02020404030301010803" pitchFamily="18" charset="0"/>
              <a:cs typeface="Arial"/>
            </a:endParaRPr>
          </a:p>
          <a:p>
            <a:pPr lvl="1" indent="-171450">
              <a:lnSpc>
                <a:spcPct val="120000"/>
              </a:lnSpc>
              <a:buFont typeface="Lucida Grande"/>
              <a:buChar char="­"/>
              <a:defRPr/>
            </a:pPr>
            <a:r>
              <a:rPr lang="en-US" sz="1400" dirty="0" smtClean="0">
                <a:latin typeface="Garamond" panose="02020404030301010803" pitchFamily="18" charset="0"/>
                <a:cs typeface="Arial" charset="0"/>
              </a:rPr>
              <a:t>Over </a:t>
            </a:r>
            <a:r>
              <a:rPr lang="en-US" sz="1400" dirty="0">
                <a:latin typeface="Garamond" panose="02020404030301010803" pitchFamily="18" charset="0"/>
                <a:cs typeface="Arial" charset="0"/>
              </a:rPr>
              <a:t>500 schools and offices in over 53 </a:t>
            </a:r>
            <a:r>
              <a:rPr lang="en-US" sz="1400" dirty="0" smtClean="0">
                <a:latin typeface="Garamond" panose="02020404030301010803" pitchFamily="18" charset="0"/>
                <a:cs typeface="Arial" charset="0"/>
              </a:rPr>
              <a:t>countries</a:t>
            </a:r>
            <a:br>
              <a:rPr lang="en-US" sz="1400" dirty="0" smtClean="0">
                <a:latin typeface="Garamond" panose="02020404030301010803" pitchFamily="18" charset="0"/>
                <a:cs typeface="Arial" charset="0"/>
              </a:rPr>
            </a:br>
            <a:endParaRPr lang="en-US" sz="1400" b="1" dirty="0">
              <a:latin typeface="Garamond" panose="02020404030301010803" pitchFamily="18" charset="0"/>
              <a:cs typeface="Arial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dirty="0" smtClean="0">
                <a:latin typeface="Garamond" panose="02020404030301010803" pitchFamily="18" charset="0"/>
                <a:cs typeface="Arial"/>
              </a:rPr>
              <a:t>Educational value</a:t>
            </a:r>
            <a:endParaRPr lang="en-US" sz="1400" dirty="0">
              <a:latin typeface="Garamond" panose="02020404030301010803" pitchFamily="18" charset="0"/>
              <a:cs typeface="Arial"/>
            </a:endParaRPr>
          </a:p>
          <a:p>
            <a:pPr lvl="1" indent="-171450">
              <a:lnSpc>
                <a:spcPct val="120000"/>
              </a:lnSpc>
              <a:buFont typeface="Lucida Grande"/>
              <a:buChar char="­"/>
              <a:defRPr/>
            </a:pPr>
            <a:r>
              <a:rPr lang="en-US" sz="1400" dirty="0" smtClean="0">
                <a:latin typeface="Garamond" panose="02020404030301010803" pitchFamily="18" charset="0"/>
                <a:cs typeface="Arial" charset="0"/>
              </a:rPr>
              <a:t>Accredited, just like our school</a:t>
            </a:r>
          </a:p>
          <a:p>
            <a:pPr lvl="1" indent="-171450">
              <a:lnSpc>
                <a:spcPct val="120000"/>
              </a:lnSpc>
              <a:buFont typeface="Lucida Grande"/>
              <a:buChar char="­"/>
              <a:defRPr/>
            </a:pPr>
            <a:r>
              <a:rPr lang="en-US" sz="1400" dirty="0" smtClean="0">
                <a:latin typeface="Garamond" panose="02020404030301010803" pitchFamily="18" charset="0"/>
                <a:cs typeface="Arial" charset="0"/>
              </a:rPr>
              <a:t>Earn high school and college credit</a:t>
            </a: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endParaRPr lang="en-US" sz="1400" b="1" dirty="0">
              <a:latin typeface="Garamond" panose="02020404030301010803" pitchFamily="18" charset="0"/>
              <a:cs typeface="Arial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dirty="0" smtClean="0">
                <a:latin typeface="Garamond" panose="02020404030301010803" pitchFamily="18" charset="0"/>
                <a:cs typeface="Arial"/>
              </a:rPr>
              <a:t>Incredible travel experiences at the guaranteed lowest price</a:t>
            </a:r>
            <a:endParaRPr lang="en-US" sz="1400" dirty="0">
              <a:latin typeface="Garamond" panose="02020404030301010803" pitchFamily="18" charset="0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9863" y="1066800"/>
            <a:ext cx="44196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kern="1000" spc="70" dirty="0">
                <a:latin typeface="Georgia"/>
                <a:cs typeface="Georgia"/>
              </a:rPr>
              <a:t>WHY EF?</a:t>
            </a:r>
            <a:endParaRPr lang="en-US" kern="1000" spc="100" dirty="0">
              <a:latin typeface="Georgia"/>
              <a:cs typeface="Georgia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260600" y="1676400"/>
            <a:ext cx="2397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Picture 2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172200" y="957876"/>
            <a:ext cx="2319712" cy="3479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928282" y="4087674"/>
            <a:ext cx="2487836" cy="1658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4"/>
          <p:cNvSpPr/>
          <p:nvPr/>
        </p:nvSpPr>
        <p:spPr bwMode="auto">
          <a:xfrm>
            <a:off x="6705599" y="3218244"/>
            <a:ext cx="2133601" cy="2057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45719" tIns="45719" rIns="45719" bIns="45719"/>
          <a:lstStyle/>
          <a:p>
            <a:pPr marL="457200">
              <a:defRPr/>
            </a:pPr>
            <a:endParaRPr lang="en-US" dirty="0">
              <a:cs typeface="Arial" charset="0"/>
            </a:endParaRPr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6934200" y="3596875"/>
            <a:ext cx="1786862" cy="1342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dirty="0" smtClean="0">
                <a:latin typeface="Georgia" charset="0"/>
                <a:cs typeface="Georgia" charset="0"/>
              </a:rPr>
              <a:t>“My </a:t>
            </a:r>
            <a:r>
              <a:rPr lang="en-US" sz="1200" dirty="0">
                <a:latin typeface="Georgia" charset="0"/>
                <a:cs typeface="Georgia" charset="0"/>
              </a:rPr>
              <a:t>department has </a:t>
            </a:r>
            <a:r>
              <a:rPr lang="en-US" sz="1200" dirty="0" smtClean="0">
                <a:latin typeface="Georgia" charset="0"/>
                <a:cs typeface="Georgia" charset="0"/>
              </a:rPr>
              <a:t/>
            </a:r>
            <a:br>
              <a:rPr lang="en-US" sz="1200" dirty="0" smtClean="0">
                <a:latin typeface="Georgia" charset="0"/>
                <a:cs typeface="Georgia" charset="0"/>
              </a:rPr>
            </a:br>
            <a:r>
              <a:rPr lang="en-US" sz="1200" dirty="0" smtClean="0">
                <a:latin typeface="Georgia" charset="0"/>
                <a:cs typeface="Georgia" charset="0"/>
              </a:rPr>
              <a:t>been traveling with EF </a:t>
            </a:r>
            <a:r>
              <a:rPr lang="en-US" sz="1100" dirty="0">
                <a:latin typeface="Georgia" charset="0"/>
                <a:cs typeface="Georgia" charset="0"/>
              </a:rPr>
              <a:t>for over </a:t>
            </a:r>
            <a:r>
              <a:rPr lang="en-US" sz="1100" dirty="0" smtClean="0">
                <a:latin typeface="Georgia" charset="0"/>
                <a:cs typeface="Georgia" charset="0"/>
              </a:rPr>
              <a:t>20 years!”</a:t>
            </a:r>
            <a:endParaRPr lang="en-US" sz="1100" dirty="0">
              <a:latin typeface="Georgia" charset="0"/>
              <a:cs typeface="Georgia" charset="0"/>
            </a:endParaRPr>
          </a:p>
          <a:p>
            <a:pPr>
              <a:lnSpc>
                <a:spcPct val="120000"/>
              </a:lnSpc>
              <a:defRPr/>
            </a:pPr>
            <a:endParaRPr lang="en-US" sz="1100" dirty="0">
              <a:latin typeface="Georgia" charset="0"/>
              <a:cs typeface="Georgia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100" dirty="0" smtClean="0">
                <a:latin typeface="Georgia" charset="0"/>
                <a:cs typeface="Georgia" charset="0"/>
              </a:rPr>
              <a:t>— </a:t>
            </a:r>
            <a:r>
              <a:rPr lang="en-US" sz="1100" dirty="0" smtClean="0">
                <a:cs typeface="Arial" charset="0"/>
              </a:rPr>
              <a:t>Heather </a:t>
            </a:r>
            <a:r>
              <a:rPr lang="en-US" sz="1100" dirty="0">
                <a:cs typeface="Arial" charset="0"/>
              </a:rPr>
              <a:t>V., Group Leader</a:t>
            </a:r>
            <a:endParaRPr lang="en-US" sz="1100" dirty="0">
              <a:latin typeface="Georgia" charset="0"/>
              <a:cs typeface="Georgi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4578" name="Rectangle 31"/>
          <p:cNvSpPr>
            <a:spLocks noChangeArrowheads="1"/>
          </p:cNvSpPr>
          <p:nvPr/>
        </p:nvSpPr>
        <p:spPr bwMode="auto">
          <a:xfrm>
            <a:off x="801405" y="2743200"/>
            <a:ext cx="3395785" cy="2411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/>
              <a:buChar char="•"/>
            </a:pPr>
            <a:r>
              <a:rPr lang="en-US" sz="1400" kern="1100" spc="30" dirty="0" smtClean="0">
                <a:solidFill>
                  <a:schemeClr val="bg1"/>
                </a:solidFill>
                <a:latin typeface="Garamond" panose="02020404030301010803" pitchFamily="18" charset="0"/>
                <a:cs typeface="Arial" charset="0"/>
              </a:rPr>
              <a:t>24/7 Tour Director</a:t>
            </a:r>
          </a:p>
          <a:p>
            <a:pPr marL="171450" indent="-171450">
              <a:lnSpc>
                <a:spcPct val="120000"/>
              </a:lnSpc>
              <a:buFont typeface="Arial"/>
              <a:buChar char="•"/>
            </a:pPr>
            <a:endParaRPr lang="en-US" sz="1400" kern="1100" spc="30" dirty="0" smtClean="0">
              <a:solidFill>
                <a:schemeClr val="bg1"/>
              </a:solidFill>
              <a:latin typeface="Garamond" panose="02020404030301010803" pitchFamily="18" charset="0"/>
              <a:cs typeface="Arial" charset="0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</a:pPr>
            <a:r>
              <a:rPr lang="en-US" sz="1400" kern="1100" spc="30" dirty="0" smtClean="0">
                <a:solidFill>
                  <a:schemeClr val="bg1"/>
                </a:solidFill>
                <a:latin typeface="Garamond" panose="02020404030301010803" pitchFamily="18" charset="0"/>
                <a:cs typeface="Arial" charset="0"/>
              </a:rPr>
              <a:t>Chaperones</a:t>
            </a:r>
          </a:p>
          <a:p>
            <a:pPr marL="171450" indent="-171450">
              <a:lnSpc>
                <a:spcPct val="120000"/>
              </a:lnSpc>
              <a:buFont typeface="Arial"/>
              <a:buChar char="•"/>
            </a:pPr>
            <a:endParaRPr lang="en-US" sz="1400" kern="1100" spc="30" dirty="0" smtClean="0">
              <a:solidFill>
                <a:schemeClr val="bg1"/>
              </a:solidFill>
              <a:latin typeface="Garamond" panose="02020404030301010803" pitchFamily="18" charset="0"/>
              <a:cs typeface="Arial" charset="0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</a:pPr>
            <a:r>
              <a:rPr lang="en-US" sz="1400" kern="1100" spc="30" dirty="0" smtClean="0">
                <a:solidFill>
                  <a:schemeClr val="bg1"/>
                </a:solidFill>
                <a:latin typeface="Garamond" panose="02020404030301010803" pitchFamily="18" charset="0"/>
                <a:cs typeface="Arial" charset="0"/>
              </a:rPr>
              <a:t>24-Hour emergency on-call service</a:t>
            </a:r>
          </a:p>
          <a:p>
            <a:pPr marL="171450" indent="-171450">
              <a:lnSpc>
                <a:spcPct val="120000"/>
              </a:lnSpc>
              <a:buFont typeface="Arial"/>
              <a:buChar char="•"/>
            </a:pPr>
            <a:endParaRPr lang="en-US" sz="1400" kern="1100" spc="30" dirty="0" smtClean="0">
              <a:solidFill>
                <a:schemeClr val="bg1"/>
              </a:solidFill>
              <a:latin typeface="Garamond" panose="02020404030301010803" pitchFamily="18" charset="0"/>
              <a:cs typeface="Arial" charset="0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</a:pPr>
            <a:r>
              <a:rPr lang="en-US" sz="1400" kern="1100" spc="30" dirty="0" smtClean="0">
                <a:solidFill>
                  <a:schemeClr val="bg1"/>
                </a:solidFill>
                <a:latin typeface="Garamond" panose="02020404030301010803" pitchFamily="18" charset="0"/>
                <a:cs typeface="Arial" charset="0"/>
              </a:rPr>
              <a:t>Peace of Mind policy</a:t>
            </a:r>
          </a:p>
          <a:p>
            <a:pPr marL="171450" indent="-171450">
              <a:lnSpc>
                <a:spcPct val="120000"/>
              </a:lnSpc>
              <a:buFont typeface="Arial"/>
              <a:buChar char="•"/>
            </a:pPr>
            <a:endParaRPr lang="en-US" sz="1400" kern="1100" spc="30" dirty="0">
              <a:solidFill>
                <a:schemeClr val="bg1"/>
              </a:solidFill>
              <a:latin typeface="Garamond" panose="02020404030301010803" pitchFamily="18" charset="0"/>
              <a:cs typeface="Arial" charset="0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</a:pPr>
            <a:r>
              <a:rPr lang="en-US" sz="1400" kern="1100" spc="30" dirty="0" smtClean="0">
                <a:solidFill>
                  <a:schemeClr val="bg1"/>
                </a:solidFill>
                <a:latin typeface="Garamond" panose="02020404030301010803" pitchFamily="18" charset="0"/>
                <a:cs typeface="Arial" charset="0"/>
              </a:rPr>
              <a:t>My approach to safety</a:t>
            </a:r>
            <a:endParaRPr lang="en-US" sz="1400" kern="1100" spc="30" dirty="0">
              <a:solidFill>
                <a:schemeClr val="bg1"/>
              </a:solidFill>
              <a:latin typeface="Garamond" panose="02020404030301010803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813" y="1068388"/>
            <a:ext cx="44196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kern="1000" spc="70" dirty="0">
                <a:solidFill>
                  <a:schemeClr val="bg1"/>
                </a:solidFill>
                <a:latin typeface="Georgia"/>
                <a:cs typeface="Georgia"/>
              </a:rPr>
              <a:t>EF’S COMMITMENT TO </a:t>
            </a:r>
          </a:p>
          <a:p>
            <a:pPr algn="ctr">
              <a:defRPr/>
            </a:pPr>
            <a:r>
              <a:rPr lang="en-US" kern="1000" spc="70" dirty="0">
                <a:solidFill>
                  <a:schemeClr val="bg1"/>
                </a:solidFill>
                <a:latin typeface="Georgia"/>
                <a:cs typeface="Georgia"/>
              </a:rPr>
              <a:t>OUR SAFETY</a:t>
            </a:r>
            <a:endParaRPr lang="en-US" kern="1000" spc="100" dirty="0">
              <a:solidFill>
                <a:schemeClr val="bg1"/>
              </a:solidFill>
              <a:latin typeface="Georgia"/>
              <a:cs typeface="Georgia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241550" y="2057400"/>
            <a:ext cx="2397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Rectangle 31"/>
          <p:cNvSpPr>
            <a:spLocks noChangeArrowheads="1"/>
          </p:cNvSpPr>
          <p:nvPr/>
        </p:nvSpPr>
        <p:spPr bwMode="auto">
          <a:xfrm>
            <a:off x="685801" y="2785993"/>
            <a:ext cx="3730624" cy="267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kern="1000" spc="30" dirty="0" smtClean="0">
                <a:solidFill>
                  <a:schemeClr val="bg1"/>
                </a:solidFill>
                <a:latin typeface="Garamond" panose="02020404030301010803" pitchFamily="18" charset="0"/>
                <a:cs typeface="Arial" charset="0"/>
              </a:rPr>
              <a:t>Tour cancellation and interruption</a:t>
            </a: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endParaRPr lang="en-US" sz="1400" kern="1000" spc="30" dirty="0" smtClean="0">
              <a:solidFill>
                <a:schemeClr val="bg1"/>
              </a:solidFill>
              <a:latin typeface="Garamond" panose="02020404030301010803" pitchFamily="18" charset="0"/>
              <a:cs typeface="Arial" charset="0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kern="1000" spc="30" dirty="0">
                <a:solidFill>
                  <a:schemeClr val="bg1"/>
                </a:solidFill>
                <a:latin typeface="Garamond" panose="02020404030301010803" pitchFamily="18" charset="0"/>
                <a:cs typeface="Arial" charset="0"/>
              </a:rPr>
              <a:t>Illness and </a:t>
            </a:r>
            <a:r>
              <a:rPr lang="en-US" sz="1400" kern="1000" spc="30" dirty="0" smtClean="0">
                <a:solidFill>
                  <a:schemeClr val="bg1"/>
                </a:solidFill>
                <a:latin typeface="Garamond" panose="02020404030301010803" pitchFamily="18" charset="0"/>
                <a:cs typeface="Arial" charset="0"/>
              </a:rPr>
              <a:t>accident</a:t>
            </a:r>
            <a:endParaRPr lang="en-US" sz="1400" kern="1000" spc="30" dirty="0">
              <a:solidFill>
                <a:schemeClr val="bg1"/>
              </a:solidFill>
              <a:latin typeface="Garamond" panose="02020404030301010803" pitchFamily="18" charset="0"/>
              <a:cs typeface="Arial" charset="0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endParaRPr lang="en-US" sz="1400" kern="1000" spc="30" dirty="0" smtClean="0">
              <a:solidFill>
                <a:schemeClr val="bg1"/>
              </a:solidFill>
              <a:latin typeface="Garamond" panose="02020404030301010803" pitchFamily="18" charset="0"/>
              <a:cs typeface="Arial" charset="0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kern="1000" spc="30" dirty="0" smtClean="0">
                <a:solidFill>
                  <a:schemeClr val="bg1"/>
                </a:solidFill>
                <a:latin typeface="Garamond" panose="02020404030301010803" pitchFamily="18" charset="0"/>
                <a:cs typeface="Arial" charset="0"/>
              </a:rPr>
              <a:t>Baggage and property</a:t>
            </a: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endParaRPr lang="en-US" sz="1400" kern="1000" spc="30" dirty="0" smtClean="0">
              <a:solidFill>
                <a:schemeClr val="bg1"/>
              </a:solidFill>
              <a:latin typeface="Garamond" panose="02020404030301010803" pitchFamily="18" charset="0"/>
              <a:cs typeface="Arial" charset="0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kern="1000" spc="30" dirty="0" smtClean="0">
                <a:solidFill>
                  <a:schemeClr val="bg1"/>
                </a:solidFill>
                <a:latin typeface="Garamond" panose="02020404030301010803" pitchFamily="18" charset="0"/>
                <a:cs typeface="Arial" charset="0"/>
              </a:rPr>
              <a:t>Flight delay</a:t>
            </a: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endParaRPr lang="en-US" sz="1400" kern="1000" spc="30" dirty="0" smtClean="0">
              <a:solidFill>
                <a:schemeClr val="bg1"/>
              </a:solidFill>
              <a:latin typeface="Garamond" panose="02020404030301010803" pitchFamily="18" charset="0"/>
              <a:cs typeface="Arial" charset="0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kern="1000" spc="30" dirty="0" smtClean="0">
                <a:solidFill>
                  <a:schemeClr val="bg1"/>
                </a:solidFill>
                <a:latin typeface="Garamond" panose="02020404030301010803" pitchFamily="18" charset="0"/>
                <a:cs typeface="Arial" charset="0"/>
              </a:rPr>
              <a:t>24-hour access to an English-</a:t>
            </a:r>
            <a:br>
              <a:rPr lang="en-US" sz="1400" kern="1000" spc="30" dirty="0" smtClean="0">
                <a:solidFill>
                  <a:schemeClr val="bg1"/>
                </a:solidFill>
                <a:latin typeface="Garamond" panose="02020404030301010803" pitchFamily="18" charset="0"/>
                <a:cs typeface="Arial" charset="0"/>
              </a:rPr>
            </a:br>
            <a:r>
              <a:rPr lang="en-US" sz="1400" kern="1000" spc="30" dirty="0" smtClean="0">
                <a:solidFill>
                  <a:schemeClr val="bg1"/>
                </a:solidFill>
                <a:latin typeface="Garamond" panose="02020404030301010803" pitchFamily="18" charset="0"/>
                <a:cs typeface="Arial" charset="0"/>
              </a:rPr>
              <a:t>speaking representative</a:t>
            </a:r>
            <a:endParaRPr lang="en-US" sz="1400" kern="1000" spc="30" dirty="0">
              <a:solidFill>
                <a:schemeClr val="bg1"/>
              </a:solidFill>
              <a:latin typeface="Garamond" panose="02020404030301010803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4" y="1068388"/>
            <a:ext cx="4848226" cy="1200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kern="1000" spc="100" dirty="0" smtClean="0">
                <a:solidFill>
                  <a:schemeClr val="bg1"/>
                </a:solidFill>
                <a:latin typeface="Georgia"/>
                <a:cs typeface="Georgia"/>
              </a:rPr>
              <a:t>THE GLOBAL </a:t>
            </a:r>
          </a:p>
          <a:p>
            <a:pPr algn="ctr">
              <a:defRPr/>
            </a:pPr>
            <a:r>
              <a:rPr lang="en-US" kern="1000" spc="100" dirty="0" smtClean="0">
                <a:solidFill>
                  <a:schemeClr val="bg1"/>
                </a:solidFill>
                <a:latin typeface="Georgia"/>
                <a:cs typeface="Georgia"/>
              </a:rPr>
              <a:t>TRAVEL PROTECTION </a:t>
            </a:r>
          </a:p>
          <a:p>
            <a:pPr algn="ctr">
              <a:defRPr/>
            </a:pPr>
            <a:r>
              <a:rPr lang="en-US" kern="1000" spc="100" dirty="0" smtClean="0">
                <a:solidFill>
                  <a:schemeClr val="bg1"/>
                </a:solidFill>
                <a:latin typeface="Georgia"/>
                <a:cs typeface="Georgia"/>
              </a:rPr>
              <a:t>PLAN COVERS:</a:t>
            </a:r>
            <a:endParaRPr lang="en-US" kern="1000" spc="100" dirty="0">
              <a:solidFill>
                <a:schemeClr val="bg1"/>
              </a:solidFill>
              <a:latin typeface="Georgia"/>
              <a:cs typeface="Georgia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2286000" y="2362200"/>
            <a:ext cx="2397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677" name="TextBox 1"/>
          <p:cNvSpPr txBox="1">
            <a:spLocks noChangeArrowheads="1"/>
          </p:cNvSpPr>
          <p:nvPr/>
        </p:nvSpPr>
        <p:spPr bwMode="auto">
          <a:xfrm>
            <a:off x="7742238" y="7191375"/>
            <a:ext cx="185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42950" indent="-28575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43000" indent="-22860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00200" indent="-22860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57400" indent="-228600" eaLnBrk="0"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293D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 eaLnBrk="1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TUS_CG_Barcelona_07042013_027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621" y="958430"/>
            <a:ext cx="2261160" cy="3391739"/>
          </a:xfrm>
          <a:prstGeom prst="rect">
            <a:avLst/>
          </a:prstGeom>
        </p:spPr>
      </p:pic>
      <p:pic>
        <p:nvPicPr>
          <p:cNvPr id="4" name="Picture 3" descr="ETUS_CostaRica_04182013_0487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550203"/>
            <a:ext cx="1714500" cy="1143000"/>
          </a:xfrm>
          <a:prstGeom prst="rect">
            <a:avLst/>
          </a:prstGeom>
        </p:spPr>
      </p:pic>
      <p:pic>
        <p:nvPicPr>
          <p:cNvPr id="26627" name="Picture 1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58372" y="4191000"/>
            <a:ext cx="2552176" cy="170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 bwMode="auto">
          <a:xfrm>
            <a:off x="304800" y="2362200"/>
            <a:ext cx="2324100" cy="2438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45719" tIns="45719" rIns="45719" bIns="45719"/>
          <a:lstStyle/>
          <a:p>
            <a:pPr marL="457200">
              <a:defRPr/>
            </a:pPr>
            <a:endParaRPr lang="en-US">
              <a:cs typeface="Arial" charset="0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533400" y="2657432"/>
            <a:ext cx="1828800" cy="1841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dirty="0" smtClean="0">
                <a:latin typeface="Georgia"/>
                <a:cs typeface="Georgia"/>
              </a:rPr>
              <a:t>“Couldn't </a:t>
            </a:r>
            <a:r>
              <a:rPr lang="en-US" sz="1200" dirty="0">
                <a:latin typeface="Georgia"/>
                <a:cs typeface="Georgia"/>
              </a:rPr>
              <a:t>have asked for a better senior trip! Our tour guide</a:t>
            </a:r>
            <a:r>
              <a:rPr lang="en-US" sz="1200" dirty="0" smtClean="0">
                <a:latin typeface="Georgia"/>
                <a:cs typeface="Georgia"/>
              </a:rPr>
              <a:t>, Andrés</a:t>
            </a:r>
            <a:r>
              <a:rPr lang="en-US" sz="1200" dirty="0">
                <a:latin typeface="Georgia"/>
                <a:cs typeface="Georgia"/>
              </a:rPr>
              <a:t>, was very kind and worked so hard to make everything perfect</a:t>
            </a:r>
            <a:r>
              <a:rPr lang="en-US" sz="1200" dirty="0" smtClean="0"/>
              <a:t>.</a:t>
            </a:r>
            <a:r>
              <a:rPr lang="en-US" sz="1200" dirty="0" smtClean="0">
                <a:latin typeface="Georgia" charset="0"/>
                <a:cs typeface="Georgia" charset="0"/>
              </a:rPr>
              <a:t>”</a:t>
            </a:r>
            <a:endParaRPr lang="en-US" sz="1200" dirty="0">
              <a:latin typeface="Georgia" charset="0"/>
              <a:cs typeface="Georgia" charset="0"/>
            </a:endParaRPr>
          </a:p>
          <a:p>
            <a:pPr>
              <a:lnSpc>
                <a:spcPct val="120000"/>
              </a:lnSpc>
              <a:defRPr/>
            </a:pPr>
            <a:endParaRPr lang="en-US" sz="1200" dirty="0">
              <a:latin typeface="Georgia" charset="0"/>
              <a:cs typeface="Georgia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100" dirty="0" smtClean="0">
                <a:latin typeface="Georgia" charset="0"/>
                <a:cs typeface="Georgia" charset="0"/>
              </a:rPr>
              <a:t>— </a:t>
            </a:r>
            <a:r>
              <a:rPr lang="en-US" sz="1100" dirty="0" err="1" smtClean="0">
                <a:cs typeface="Arial" charset="0"/>
              </a:rPr>
              <a:t>Lynsey</a:t>
            </a:r>
            <a:r>
              <a:rPr lang="en-US" sz="1100" dirty="0" smtClean="0">
                <a:cs typeface="Arial" charset="0"/>
              </a:rPr>
              <a:t> M.</a:t>
            </a:r>
            <a:r>
              <a:rPr lang="en-US" sz="1100" dirty="0">
                <a:cs typeface="Arial" charset="0"/>
              </a:rPr>
              <a:t>, </a:t>
            </a:r>
            <a:r>
              <a:rPr lang="en-US" sz="1100" dirty="0" smtClean="0">
                <a:cs typeface="Arial" charset="0"/>
              </a:rPr>
              <a:t>Student</a:t>
            </a:r>
            <a:endParaRPr lang="en-US" sz="1100" dirty="0">
              <a:latin typeface="Georgia" charset="0"/>
              <a:cs typeface="Georgia" charset="0"/>
            </a:endParaRPr>
          </a:p>
        </p:txBody>
      </p:sp>
      <p:sp>
        <p:nvSpPr>
          <p:cNvPr id="13" name="Rectangle 31"/>
          <p:cNvSpPr>
            <a:spLocks noChangeArrowheads="1"/>
          </p:cNvSpPr>
          <p:nvPr/>
        </p:nvSpPr>
        <p:spPr bwMode="auto">
          <a:xfrm>
            <a:off x="4879518" y="2856296"/>
            <a:ext cx="3807282" cy="2788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dirty="0" smtClean="0">
                <a:latin typeface="Garamond" panose="02020404030301010803" pitchFamily="18" charset="0"/>
                <a:cs typeface="Arial"/>
              </a:rPr>
              <a:t>Combined groups get the best value.</a:t>
            </a: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endParaRPr lang="en-US" sz="1400" dirty="0" smtClean="0">
              <a:latin typeface="Garamond" panose="02020404030301010803" pitchFamily="18" charset="0"/>
              <a:cs typeface="Arial" charset="0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dirty="0" smtClean="0">
                <a:latin typeface="Garamond" panose="02020404030301010803" pitchFamily="18" charset="0"/>
                <a:cs typeface="Arial"/>
              </a:rPr>
              <a:t>Tour choice and departure date flexibility to match with other groups.</a:t>
            </a: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endParaRPr lang="en-US" sz="1400" dirty="0" smtClean="0">
              <a:latin typeface="Garamond" panose="02020404030301010803" pitchFamily="18" charset="0"/>
              <a:cs typeface="Arial"/>
            </a:endParaRP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dirty="0" smtClean="0">
                <a:latin typeface="Garamond" panose="02020404030301010803" pitchFamily="18" charset="0"/>
                <a:cs typeface="Arial"/>
              </a:rPr>
              <a:t>Meet other students from around the country</a:t>
            </a:r>
            <a:r>
              <a:rPr lang="en-US" sz="1400" dirty="0">
                <a:latin typeface="Garamond" panose="02020404030301010803" pitchFamily="18" charset="0"/>
                <a:cs typeface="Arial"/>
              </a:rPr>
              <a:t>.</a:t>
            </a:r>
          </a:p>
          <a:p>
            <a:pPr marL="171450" indent="-171450">
              <a:lnSpc>
                <a:spcPct val="120000"/>
              </a:lnSpc>
              <a:buFont typeface="Arial"/>
              <a:buChar char="•"/>
              <a:defRPr/>
            </a:pPr>
            <a:endParaRPr lang="en-US" sz="1400" dirty="0">
              <a:latin typeface="Garamond" panose="02020404030301010803" pitchFamily="18" charset="0"/>
              <a:cs typeface="Arial"/>
            </a:endParaRPr>
          </a:p>
          <a:p>
            <a:pPr>
              <a:lnSpc>
                <a:spcPct val="120000"/>
              </a:lnSpc>
              <a:defRPr/>
            </a:pPr>
            <a:r>
              <a:rPr lang="en-US" dirty="0">
                <a:latin typeface="Garamond" panose="02020404030301010803" pitchFamily="18" charset="0"/>
                <a:cs typeface="Arial"/>
              </a:rPr>
              <a:t>Our departure date window is</a:t>
            </a:r>
            <a:r>
              <a:rPr lang="en-US" dirty="0" smtClean="0">
                <a:latin typeface="Garamond" panose="02020404030301010803" pitchFamily="18" charset="0"/>
                <a:cs typeface="Arial"/>
              </a:rPr>
              <a:t>:</a:t>
            </a:r>
            <a:r>
              <a:rPr lang="en-US" dirty="0">
                <a:latin typeface="Garamond" panose="02020404030301010803" pitchFamily="18" charset="0"/>
                <a:cs typeface="Arial"/>
              </a:rPr>
              <a:t/>
            </a:r>
            <a:br>
              <a:rPr lang="en-US" dirty="0">
                <a:latin typeface="Garamond" panose="02020404030301010803" pitchFamily="18" charset="0"/>
                <a:cs typeface="Arial"/>
              </a:rPr>
            </a:br>
            <a:r>
              <a:rPr lang="en-US" dirty="0" smtClean="0">
                <a:latin typeface="Garamond" panose="02020404030301010803" pitchFamily="18" charset="0"/>
                <a:cs typeface="Arial"/>
              </a:rPr>
              <a:t>6/26/2017-7/4/2017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4854118" y="1824335"/>
            <a:ext cx="3683000" cy="60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i="1" dirty="0" smtClean="0">
                <a:latin typeface="Georgia" charset="0"/>
                <a:cs typeface="Georgia" charset="0"/>
              </a:rPr>
              <a:t>Group travel keeps tours affordable, allowing more students to see the world</a:t>
            </a:r>
            <a:endParaRPr lang="en-US" sz="1400" i="1" dirty="0">
              <a:latin typeface="Georgia" charset="0"/>
              <a:cs typeface="Georgia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39781" y="1066800"/>
            <a:ext cx="44196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kern="1000" spc="70" dirty="0" smtClean="0">
                <a:latin typeface="Georgia"/>
                <a:cs typeface="Georgia"/>
              </a:rPr>
              <a:t>WHY GROUP TRAVEL?</a:t>
            </a:r>
            <a:endParaRPr lang="en-US" kern="1000" spc="100" dirty="0">
              <a:latin typeface="Georgia"/>
              <a:cs typeface="Georgia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6530518" y="1705272"/>
            <a:ext cx="2397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85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10200" y="1956097"/>
            <a:ext cx="1589156" cy="1237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1"/>
          <p:cNvSpPr>
            <a:spLocks noChangeArrowheads="1"/>
          </p:cNvSpPr>
          <p:nvPr/>
        </p:nvSpPr>
        <p:spPr bwMode="auto">
          <a:xfrm>
            <a:off x="592137" y="2819400"/>
            <a:ext cx="3810000" cy="2663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b="1" dirty="0" smtClean="0">
                <a:latin typeface="Garamond" panose="02020404030301010803" pitchFamily="18" charset="0"/>
                <a:cs typeface="Arial" charset="0"/>
              </a:rPr>
              <a:t>Before tour </a:t>
            </a:r>
            <a:r>
              <a:rPr lang="en-US" sz="1400" dirty="0" smtClean="0">
                <a:latin typeface="Garamond" panose="02020404030301010803" pitchFamily="18" charset="0"/>
                <a:cs typeface="Arial" charset="0"/>
              </a:rPr>
              <a:t>students research </a:t>
            </a:r>
            <a:r>
              <a:rPr lang="en-US" sz="1400" dirty="0">
                <a:latin typeface="Garamond" panose="02020404030301010803" pitchFamily="18" charset="0"/>
                <a:cs typeface="Arial" charset="0"/>
              </a:rPr>
              <a:t>destination-related topics that they feel passionate about.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  <a:defRPr/>
            </a:pPr>
            <a:endParaRPr lang="en-US" sz="1400" dirty="0">
              <a:latin typeface="Garamond" panose="02020404030301010803" pitchFamily="18" charset="0"/>
              <a:cs typeface="Arial" charset="0"/>
            </a:endParaRPr>
          </a:p>
          <a:p>
            <a:pPr marL="285750" indent="-2857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b="1" dirty="0" smtClean="0">
                <a:latin typeface="Garamond" panose="02020404030301010803" pitchFamily="18" charset="0"/>
                <a:cs typeface="Arial" charset="0"/>
              </a:rPr>
              <a:t>On tour </a:t>
            </a:r>
            <a:r>
              <a:rPr lang="en-US" sz="1400" dirty="0" smtClean="0">
                <a:latin typeface="Garamond" panose="02020404030301010803" pitchFamily="18" charset="0"/>
                <a:cs typeface="Arial" charset="0"/>
              </a:rPr>
              <a:t>students continue to explore these topics and engage in more in-depth learning.</a:t>
            </a:r>
            <a:endParaRPr lang="en-US" sz="1400" dirty="0">
              <a:latin typeface="Garamond" panose="02020404030301010803" pitchFamily="18" charset="0"/>
              <a:cs typeface="Arial" charset="0"/>
            </a:endParaRPr>
          </a:p>
          <a:p>
            <a:pPr marL="285750" indent="-285750">
              <a:lnSpc>
                <a:spcPct val="120000"/>
              </a:lnSpc>
              <a:buFont typeface="Arial"/>
              <a:buChar char="•"/>
              <a:defRPr/>
            </a:pPr>
            <a:endParaRPr lang="en-US" sz="1400" dirty="0">
              <a:latin typeface="Garamond" panose="02020404030301010803" pitchFamily="18" charset="0"/>
              <a:cs typeface="Arial" charset="0"/>
            </a:endParaRPr>
          </a:p>
          <a:p>
            <a:pPr marL="285750" indent="-285750">
              <a:lnSpc>
                <a:spcPct val="120000"/>
              </a:lnSpc>
              <a:buFont typeface="Arial"/>
              <a:buChar char="•"/>
              <a:defRPr/>
            </a:pPr>
            <a:r>
              <a:rPr lang="en-US" sz="1400" b="1" dirty="0" smtClean="0">
                <a:latin typeface="Garamond" panose="02020404030301010803" pitchFamily="18" charset="0"/>
                <a:cs typeface="Arial" charset="0"/>
              </a:rPr>
              <a:t>After tour </a:t>
            </a:r>
            <a:r>
              <a:rPr lang="en-US" sz="1400" dirty="0" smtClean="0">
                <a:latin typeface="Garamond" panose="02020404030301010803" pitchFamily="18" charset="0"/>
                <a:cs typeface="Arial" charset="0"/>
              </a:rPr>
              <a:t>students reflect </a:t>
            </a:r>
            <a:r>
              <a:rPr lang="en-US" sz="1400" dirty="0">
                <a:latin typeface="Garamond" panose="02020404030301010803" pitchFamily="18" charset="0"/>
                <a:cs typeface="Arial" charset="0"/>
              </a:rPr>
              <a:t>through a creative </a:t>
            </a:r>
            <a:r>
              <a:rPr lang="en-US" sz="1400" dirty="0" smtClean="0">
                <a:latin typeface="Garamond" panose="02020404030301010803" pitchFamily="18" charset="0"/>
                <a:cs typeface="Arial" charset="0"/>
              </a:rPr>
              <a:t>project. This project is eligible for high school or college credit—and is a great asset for college applications.</a:t>
            </a:r>
            <a:endParaRPr lang="en-US" sz="1400" dirty="0">
              <a:latin typeface="Garamond" panose="02020404030301010803" pitchFamily="18" charset="0"/>
              <a:cs typeface="Arial" charset="0"/>
            </a:endParaRPr>
          </a:p>
        </p:txBody>
      </p:sp>
      <p:pic>
        <p:nvPicPr>
          <p:cNvPr id="29699" name="Picture 1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481"/>
          <a:stretch/>
        </p:blipFill>
        <p:spPr bwMode="auto">
          <a:xfrm>
            <a:off x="4876800" y="3124200"/>
            <a:ext cx="2458395" cy="166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553200" y="1031785"/>
            <a:ext cx="2097148" cy="3145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04800" y="1066800"/>
            <a:ext cx="44196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kern="1000" spc="70" dirty="0" smtClean="0">
                <a:latin typeface="Georgia"/>
                <a:cs typeface="Georgia"/>
              </a:rPr>
              <a:t>WESHARE</a:t>
            </a:r>
            <a:br>
              <a:rPr lang="en-US" kern="1000" spc="70" dirty="0" smtClean="0">
                <a:latin typeface="Georgia"/>
                <a:cs typeface="Georgia"/>
              </a:rPr>
            </a:br>
            <a:r>
              <a:rPr lang="en-US" kern="1000" spc="70" dirty="0" smtClean="0">
                <a:latin typeface="Georgia"/>
                <a:cs typeface="Georgia"/>
              </a:rPr>
              <a:t>ENHANCES EVERY TOUR</a:t>
            </a:r>
            <a:endParaRPr lang="en-US" kern="1000" spc="100" dirty="0">
              <a:latin typeface="Georgia"/>
              <a:cs typeface="Georgia"/>
            </a:endParaRPr>
          </a:p>
        </p:txBody>
      </p:sp>
      <p:sp>
        <p:nvSpPr>
          <p:cNvPr id="29702" name="Rectangle 8"/>
          <p:cNvSpPr>
            <a:spLocks noChangeArrowheads="1"/>
          </p:cNvSpPr>
          <p:nvPr/>
        </p:nvSpPr>
        <p:spPr bwMode="auto">
          <a:xfrm>
            <a:off x="579437" y="2052935"/>
            <a:ext cx="3898900" cy="56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400" i="1" dirty="0" err="1" smtClean="0">
                <a:latin typeface="Georgia" charset="0"/>
                <a:cs typeface="Georgia" charset="0"/>
              </a:rPr>
              <a:t>weShare</a:t>
            </a:r>
            <a:r>
              <a:rPr lang="en-US" sz="1400" i="1" dirty="0" smtClean="0">
                <a:latin typeface="Georgia" charset="0"/>
                <a:cs typeface="Georgia" charset="0"/>
              </a:rPr>
              <a:t> is EF’s online platform that takes every tour to a deeper, more engaging level</a:t>
            </a:r>
            <a:endParaRPr lang="en-US" sz="1400" i="1" dirty="0">
              <a:latin typeface="Georgia" charset="0"/>
              <a:cs typeface="Georgia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363787" y="1956097"/>
            <a:ext cx="2397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 bwMode="auto">
          <a:xfrm>
            <a:off x="5979421" y="3886200"/>
            <a:ext cx="2286000" cy="2209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45719" tIns="45719" rIns="45719" bIns="45719"/>
          <a:lstStyle/>
          <a:p>
            <a:pPr marL="457200">
              <a:defRPr/>
            </a:pPr>
            <a:endParaRPr lang="en-US">
              <a:cs typeface="Arial" charset="0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6300788" y="4070119"/>
            <a:ext cx="1876425" cy="1841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dirty="0" smtClean="0">
                <a:latin typeface="Georgia"/>
                <a:cs typeface="Georgia"/>
              </a:rPr>
              <a:t>“My </a:t>
            </a:r>
            <a:r>
              <a:rPr lang="en-US" sz="1200" dirty="0">
                <a:latin typeface="Georgia"/>
                <a:cs typeface="Georgia"/>
              </a:rPr>
              <a:t>daughter toured France and Italy. It sparked a worldview beyond the classroom. The journey is just beginning!”</a:t>
            </a:r>
          </a:p>
          <a:p>
            <a:pPr>
              <a:lnSpc>
                <a:spcPct val="120000"/>
              </a:lnSpc>
              <a:defRPr/>
            </a:pPr>
            <a:endParaRPr lang="en-US" sz="1200" dirty="0">
              <a:latin typeface="Georgia" charset="0"/>
              <a:cs typeface="Georgia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100" dirty="0">
                <a:latin typeface="Georgia" charset="0"/>
                <a:cs typeface="Georgia" charset="0"/>
              </a:rPr>
              <a:t>—</a:t>
            </a:r>
            <a:r>
              <a:rPr lang="en-US" sz="1100" dirty="0">
                <a:cs typeface="Arial" charset="0"/>
              </a:rPr>
              <a:t>Carol B., Parent</a:t>
            </a:r>
            <a:endParaRPr lang="en-US" sz="1100" dirty="0">
              <a:latin typeface="Georgia" charset="0"/>
              <a:cs typeface="Georgi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TR_MaryJoDonnellyPP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CC006A"/>
      </a:accent1>
      <a:accent2>
        <a:srgbClr val="857D6D"/>
      </a:accent2>
      <a:accent3>
        <a:srgbClr val="FFFFFF"/>
      </a:accent3>
      <a:accent4>
        <a:srgbClr val="000000"/>
      </a:accent4>
      <a:accent5>
        <a:srgbClr val="E2AAB9"/>
      </a:accent5>
      <a:accent6>
        <a:srgbClr val="787162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ＭＳ Ｐゴシック"/>
        <a:cs typeface="Helvetica"/>
      </a:majorFont>
      <a:minorFont>
        <a:latin typeface="Helvetica"/>
        <a:ea typeface="ＭＳ Ｐゴシック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CC006A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45719" tIns="45719" rIns="45719" bIns="45719" numCol="1" anchor="t" anchorCtr="0" compatLnSpc="1">
        <a:prstTxWarp prst="textNoShape">
          <a:avLst/>
        </a:prstTxWarp>
      </a:bodyPr>
      <a:lstStyle>
        <a:defPPr marL="45720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293D"/>
            </a:solidFill>
            <a:effectLst/>
            <a:latin typeface="Arial" charset="0"/>
            <a:ea typeface="ＭＳ Ｐゴシック" charset="0"/>
            <a:cs typeface="Arial" charset="0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CC006A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45719" tIns="45719" rIns="45719" bIns="45719" numCol="1" anchor="t" anchorCtr="0" compatLnSpc="1">
        <a:prstTxWarp prst="textNoShape">
          <a:avLst/>
        </a:prstTxWarp>
      </a:bodyPr>
      <a:lstStyle>
        <a:defPPr marL="45720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293D"/>
            </a:solidFill>
            <a:effectLst/>
            <a:latin typeface="Arial" charset="0"/>
            <a:ea typeface="ＭＳ Ｐゴシック" charset="0"/>
            <a:cs typeface="Arial" charset="0"/>
            <a:sym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CC006A"/>
      </a:accent1>
      <a:accent2>
        <a:srgbClr val="857D6D"/>
      </a:accent2>
      <a:accent3>
        <a:srgbClr val="FFFFFF"/>
      </a:accent3>
      <a:accent4>
        <a:srgbClr val="000000"/>
      </a:accent4>
      <a:accent5>
        <a:srgbClr val="E2AAB9"/>
      </a:accent5>
      <a:accent6>
        <a:srgbClr val="787162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RTR_MaryJoDonnellyPPT</Template>
  <TotalTime>21</TotalTime>
  <Words>651</Words>
  <Application>Microsoft Office PowerPoint</Application>
  <PresentationFormat>On-screen Show (4:3)</PresentationFormat>
  <Paragraphs>166</Paragraphs>
  <Slides>17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ＭＳ Ｐゴシック</vt:lpstr>
      <vt:lpstr>Arial</vt:lpstr>
      <vt:lpstr>Avenir</vt:lpstr>
      <vt:lpstr>Garamond</vt:lpstr>
      <vt:lpstr>Georgia</vt:lpstr>
      <vt:lpstr>Helvetica</vt:lpstr>
      <vt:lpstr>Helvetica Neue Light</vt:lpstr>
      <vt:lpstr>Lucida Grande</vt:lpstr>
      <vt:lpstr>RTR_MaryJoDonnellyPPT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FUNDRAISING: DONATION PAGE</vt:lpstr>
      <vt:lpstr>FUNDRAISING: DONATION PAGE</vt:lpstr>
      <vt:lpstr>PowerPoint Presentation</vt:lpstr>
    </vt:vector>
  </TitlesOfParts>
  <Company>EF Education First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Paige Gilet</dc:creator>
  <cp:lastModifiedBy>Danielle Berndt</cp:lastModifiedBy>
  <cp:revision>4</cp:revision>
  <cp:lastPrinted>2014-08-26T21:01:38Z</cp:lastPrinted>
  <dcterms:created xsi:type="dcterms:W3CDTF">2016-02-01T22:04:37Z</dcterms:created>
  <dcterms:modified xsi:type="dcterms:W3CDTF">2016-02-02T17:59:20Z</dcterms:modified>
</cp:coreProperties>
</file>